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Revenue ($B)</c:v>
                </c:pt>
              </c:strCache>
            </c:strRef>
          </c:tx>
          <c:spPr>
            <a:solidFill>
              <a:srgbClr val="2E4A7A"/>
            </a:solidFill>
            <a:effectLst/>
          </c:spPr>
          <c:invertIfNegative val="0"/>
          <c:dLbls>
            <c:numFmt formatCode="#,##0" sourceLinked="0"/>
            <c:txPr>
              <a:bodyPr/>
              <a:lstStyle/>
              <a:p>
                <a:pPr>
                  <a:defRPr b="0" i="0" strike="noStrike" sz="1400" u="none">
                    <a:solidFill>
                      <a:srgbClr val="2D3436"/>
                    </a:solidFill>
                    <a:latin typeface="Arial"/>
                  </a:defRPr>
                </a:pPr>
              </a:p>
            </c:txPr>
            <c:showLegendKey val="0"/>
            <c:showVal val="0"/>
            <c:showCatName val="0"/>
            <c:showSerName val="0"/>
            <c:showPercent val="0"/>
            <c:showBubbleSize val="0"/>
            <c:showLeaderLines val="0"/>
          </c:dLbls>
          <c:cat>
            <c:multiLvlStrRef>
              <c:f>Sheet1!$A$2:$A$6</c:f>
              <c:multiLvlStrCache>
                <c:ptCount val="5"/>
                <c:lvl>
                  <c:pt idx="0">
                    <c:v>Satellite Services</c:v>
                  </c:pt>
                  <c:pt idx="1">
                    <c:v>Ground Equip.</c:v>
                  </c:pt>
                  <c:pt idx="2">
                    <c:v>Launch</c:v>
                  </c:pt>
                  <c:pt idx="3">
                    <c:v>Space Tech</c:v>
                  </c:pt>
                  <c:pt idx="4">
                    <c:v>Exploration</c:v>
                  </c:pt>
                </c:lvl>
              </c:multiLvlStrCache>
            </c:multiLvlStrRef>
          </c:cat>
          <c:val>
            <c:numRef>
              <c:f>Sheet1!$B$2:$B$6</c:f>
              <c:numCache>
                <c:formatCode>General</c:formatCode>
                <c:ptCount val="5"/>
                <c:pt idx="0">
                  <c:v>120</c:v>
                </c:pt>
                <c:pt idx="1">
                  <c:v>145</c:v>
                </c:pt>
                <c:pt idx="2">
                  <c:v>25</c:v>
                </c:pt>
                <c:pt idx="3">
                  <c:v>40</c:v>
                </c:pt>
                <c:pt idx="4">
                  <c:v>15</c:v>
                </c:pt>
              </c:numCache>
            </c:numRef>
          </c:val>
        </c:ser>
        <c:dLbls>
          <c:numFmt formatCode="#,##0" sourceLinked="0"/>
          <c:txPr>
            <a:bodyPr/>
            <a:lstStyle/>
            <a:p>
              <a:pPr>
                <a:defRPr b="0" i="0" strike="noStrike" sz="1400" u="none">
                  <a:solidFill>
                    <a:srgbClr val="2D3436"/>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E0E0E0"/>
              </a:solidFill>
              <a:prstDash val="solid"/>
              <a:round/>
            </a:ln>
          </c:spPr>
        </c:majorGridlines>
        <c:numFmt formatCode="$#,##0"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2D3436"/>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Space Economy</c:v>
                </c:pt>
              </c:strCache>
            </c:strRef>
          </c:tx>
          <c:spPr>
            <a:solidFill>
              <a:schemeClr val="accent1"/>
            </a:solidFill>
            <a:ln w="9525" cap="flat">
              <a:solidFill>
                <a:srgbClr val="F9F9F9"/>
              </a:solidFill>
              <a:prstDash val="solid"/>
              <a:round/>
            </a:ln>
            <a:effectLst/>
          </c:spPr>
          <c:dPt>
            <c:idx val="0"/>
            <c:bubble3D val="0"/>
            <c:spPr>
              <a:solidFill>
                <a:srgbClr val="2E4A7A"/>
              </a:solidFill>
              <a:effectLst/>
            </c:spPr>
          </c:dPt>
          <c:dPt>
            <c:idx val="1"/>
            <c:bubble3D val="0"/>
            <c:spPr>
              <a:solidFill>
                <a:srgbClr val="E8913A"/>
              </a:solidFill>
              <a:effectLst/>
            </c:spPr>
          </c:dPt>
          <c:dPt>
            <c:idx val="2"/>
            <c:bubble3D val="0"/>
            <c:spPr>
              <a:solidFill>
                <a:srgbClr val="5BA0D9"/>
              </a:solidFill>
              <a:effectLst/>
            </c:spPr>
          </c:dPt>
          <c:dPt>
            <c:idx val="3"/>
            <c:bubble3D val="0"/>
            <c:spPr>
              <a:solidFill>
                <a:srgbClr val="7EC8A0"/>
              </a:solidFill>
              <a:effectLst/>
            </c:spPr>
          </c:dPt>
          <c:dPt>
            <c:idx val="4"/>
            <c:bubble3D val="0"/>
            <c:spPr>
              <a:solidFill>
                <a:srgbClr val="D4556B"/>
              </a:solidFill>
              <a:effectLst/>
            </c:spPr>
          </c:dPt>
          <c:dLbls>
            <c:dLbl>
              <c:idx val="0"/>
              <c:numFmt formatCode="0%" sourceLinked="0"/>
              <c:spPr/>
              <c:txPr>
                <a:bodyPr/>
                <a:lstStyle/>
                <a:p>
                  <a:pPr>
                    <a:defRPr sz="1400" b="0" i="0" u="none" strike="noStrike">
                      <a:solidFill>
                        <a:srgbClr val="FFFFFF"/>
                      </a:solidFill>
                      <a:latin typeface="Arial"/>
                    </a:defRPr>
                  </a:pPr>
                </a:p>
              </c:txPr>
              <c:showLegendKey val="0"/>
              <c:showVal val="0"/>
              <c:showCatName val="0"/>
              <c:showSerName val="0"/>
              <c:showPercent val="1"/>
              <c:showBubbleSize val="0"/>
            </c:dLbl>
            <c:dLbl>
              <c:idx val="1"/>
              <c:numFmt formatCode="0%" sourceLinked="0"/>
              <c:spPr/>
              <c:txPr>
                <a:bodyPr/>
                <a:lstStyle/>
                <a:p>
                  <a:pPr>
                    <a:defRPr sz="1400" b="0" i="0" u="none" strike="noStrike">
                      <a:solidFill>
                        <a:srgbClr val="FFFFFF"/>
                      </a:solidFill>
                      <a:latin typeface="Arial"/>
                    </a:defRPr>
                  </a:pPr>
                </a:p>
              </c:txPr>
              <c:showLegendKey val="0"/>
              <c:showVal val="0"/>
              <c:showCatName val="0"/>
              <c:showSerName val="0"/>
              <c:showPercent val="1"/>
              <c:showBubbleSize val="0"/>
            </c:dLbl>
            <c:dLbl>
              <c:idx val="2"/>
              <c:numFmt formatCode="0%" sourceLinked="0"/>
              <c:spPr/>
              <c:txPr>
                <a:bodyPr/>
                <a:lstStyle/>
                <a:p>
                  <a:pPr>
                    <a:defRPr sz="1400" b="0" i="0" u="none" strike="noStrike">
                      <a:solidFill>
                        <a:srgbClr val="FFFFFF"/>
                      </a:solidFill>
                      <a:latin typeface="Arial"/>
                    </a:defRPr>
                  </a:pPr>
                </a:p>
              </c:txPr>
              <c:showLegendKey val="0"/>
              <c:showVal val="0"/>
              <c:showCatName val="0"/>
              <c:showSerName val="0"/>
              <c:showPercent val="1"/>
              <c:showBubbleSize val="0"/>
            </c:dLbl>
            <c:dLbl>
              <c:idx val="3"/>
              <c:numFmt formatCode="0%" sourceLinked="0"/>
              <c:spPr/>
              <c:txPr>
                <a:bodyPr/>
                <a:lstStyle/>
                <a:p>
                  <a:pPr>
                    <a:defRPr sz="1400" b="0" i="0" u="none" strike="noStrike">
                      <a:solidFill>
                        <a:srgbClr val="FFFFFF"/>
                      </a:solidFill>
                      <a:latin typeface="Arial"/>
                    </a:defRPr>
                  </a:pPr>
                </a:p>
              </c:txPr>
              <c:showLegendKey val="0"/>
              <c:showVal val="0"/>
              <c:showCatName val="0"/>
              <c:showSerName val="0"/>
              <c:showPercent val="1"/>
              <c:showBubbleSize val="0"/>
            </c:dLbl>
            <c:dLbl>
              <c:idx val="4"/>
              <c:numFmt formatCode="0%" sourceLinked="0"/>
              <c:spPr/>
              <c:txPr>
                <a:bodyPr/>
                <a:lstStyle/>
                <a:p>
                  <a:pPr>
                    <a:defRPr sz="1400" b="0" i="0" u="none" strike="noStrike">
                      <a:solidFill>
                        <a:srgbClr val="FFFFFF"/>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Sheet1!$A$2:$A$6</c:f>
              <c:strCache>
                <c:ptCount val="5"/>
                <c:pt idx="0">
                  <c:v>SATCOM</c:v>
                </c:pt>
                <c:pt idx="1">
                  <c:v>Earth Obs.</c:v>
                </c:pt>
                <c:pt idx="2">
                  <c:v>Navigation</c:v>
                </c:pt>
                <c:pt idx="3">
                  <c:v>Manufacturing</c:v>
                </c:pt>
                <c:pt idx="4">
                  <c:v>Other</c:v>
                </c:pt>
              </c:strCache>
            </c:strRef>
          </c:cat>
          <c:val>
            <c:numRef>
              <c:f>Sheet1!$B$2:$B$6</c:f>
              <c:numCache>
                <c:ptCount val="5"/>
                <c:pt idx="0">
                  <c:v>45</c:v>
                </c:pt>
                <c:pt idx="1">
                  <c:v>20</c:v>
                </c:pt>
                <c:pt idx="2">
                  <c:v>25</c:v>
                </c:pt>
                <c:pt idx="3">
                  <c:v>5</c:v>
                </c:pt>
                <c:pt idx="4">
                  <c:v>5</c:v>
                </c:pt>
              </c:numCache>
            </c:numRef>
          </c:val>
        </c:ser>
        <c:firstSliceAng val="0"/>
        <c:holeSize val="50"/>
      </c:doughnutChart>
      <c:spPr>
        <a:noFill/>
        <a:ln>
          <a:noFill/>
        </a:ln>
        <a:effectLst/>
      </c:spPr>
    </c:plotArea>
    <c:legend>
      <c:legendPos val="r"/>
      <c:overlay val="0"/>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Active Satellites</c:v>
                </c:pt>
              </c:strCache>
            </c:strRef>
          </c:tx>
          <c:spPr>
            <a:solidFill>
              <a:srgbClr val="E8913A"/>
            </a:solidFill>
            <a:ln w="50800" cap="flat">
              <a:solidFill>
                <a:srgbClr val="E8913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10"/>
            <c:spPr>
              <a:solidFill>
                <a:srgbClr val="E8913A"/>
              </a:solidFill>
              <a:ln w="9525" cap="flat">
                <a:solidFill>
                  <a:srgbClr val="E8913A"/>
                </a:solidFill>
                <a:prstDash val="solid"/>
                <a:round/>
              </a:ln>
              <a:effectLst/>
            </c:spPr>
          </c:marker>
          <c:cat>
            <c:multiLvlStrRef>
              <c:f>Sheet1!$A$2:$A$7</c:f>
              <c:multiLvlStrCache>
                <c:ptCount val="6"/>
                <c:lvl>
                  <c:pt idx="0">
                    <c:v>2015</c:v>
                  </c:pt>
                  <c:pt idx="1">
                    <c:v>2017</c:v>
                  </c:pt>
                  <c:pt idx="2">
                    <c:v>2019</c:v>
                  </c:pt>
                  <c:pt idx="3">
                    <c:v>2021</c:v>
                  </c:pt>
                  <c:pt idx="4">
                    <c:v>2023</c:v>
                  </c:pt>
                  <c:pt idx="5">
                    <c:v>2025</c:v>
                  </c:pt>
                </c:lvl>
              </c:multiLvlStrCache>
            </c:multiLvlStrRef>
          </c:cat>
          <c:val>
            <c:numRef>
              <c:f>Sheet1!$B$2:$B$7</c:f>
              <c:numCache>
                <c:formatCode>General</c:formatCode>
                <c:ptCount val="6"/>
                <c:pt idx="0">
                  <c:v>1381</c:v>
                </c:pt>
                <c:pt idx="1">
                  <c:v>1738</c:v>
                </c:pt>
                <c:pt idx="2">
                  <c:v>2218</c:v>
                </c:pt>
                <c:pt idx="3">
                  <c:v>4852</c:v>
                </c:pt>
                <c:pt idx="4">
                  <c:v>7560</c:v>
                </c:pt>
                <c:pt idx="5">
                  <c:v>11500</c:v>
                </c:pt>
              </c:numCache>
            </c:numRef>
          </c:val>
          <c:smooth val="0"/>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E0E0E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2D3436"/>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Today we're exploring the economics of space exploration. This is no longer just a domain of government agencies; it has evolved into a multi-billion dollar commercial industry.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Starlink is the ultimate case study. By owning the launch vehicle, SpaceX dramatically lowered the barrier to deploying a mega-constellation. With over 6,000 satellites and 3 million subscribers, it's generating substantial cash flow to fund deeper space exploration.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not without risk. Orbital debris is a critical threat to the entire economy. Regulatory frameworks are outdated, and space infrastructure still requires massive upfront capital with long horizons for return on investment.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beyond satellites, new markets are forming. In-space manufacturing leverages microgravity for superior materials. Tourism is slowly scaling. And lunar infrastructure contracts are creating a localized cislunar economy.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ultimate economic prize may be asteroid mining. While still highly speculative and technically challenging, the raw resource value of a single metallic near-Earth asteroid could disrupt global commodities markets entirely.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summarize: First, falling launch costs are the catalyst for everything else. Second, satellite data services pay the bills today. Third, we are actively laying the groundwork for a true cislunar economy within our lifetimes.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time. I'd be happy to take any questions or discuss these trends in more detail.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next few minutes, we will cover the transition to 'New Space', review market size projections, analyze current revenue segments, discuss launch economics, and look at future opportunities like asteroid mining.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inflection point was the transition from public ownership to private innovation. SpaceX dramatically reduced costs, making space accessible to commercial operators. A 77% drop in launch costs changes the fundamental business model of orbit.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numbers are staggering. The World Economic Forum and McKinsey project the global space economy will reach 1.8 trillion dollars by 2035, up from about 630 billion today. This growth outpaces global GDP.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look at where the money is right now, it's heavily concentrated in Earth-to-Earth applications. Satellite services and ground equipment dominate. Launch services, while highly visible, are currently a smaller portion of total revenue.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Diving deeper into satellite services, Communications (SATCOM) and Navigation take the lion's share. However, Earth Observation is seeing huge investments as companies and governments demand high-resolution climate and supply chain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timeline of 'New Space' is remarkably compressed. In just over two decades, we went from the founding of SpaceX to reusable orbital class boosters, commercial crew transport, and now the testing of super-heavy, fully reusable launch systems.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illustrates the economic shift. Traditional rockets like Ariane 6 remain expensive and expendable. Falcon 9 introduced partial reusability, crashing costs. Starship aims for full reusability, targeting an order-of-magnitude cost reduction below $200 per kilogram.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Lower launch costs have triggered an explosion in orbit. The number of active satellites is growing exponentially, driven largely by mega-constellations like Starlink and OneWeb. We are moving from a regime of hundreds of custom satellites to tens of thousands of mass-produced ones.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5943600"/>
            <a:ext cx="9144000" cy="182880"/>
          </a:xfrm>
          <a:prstGeom prst="rect">
            <a:avLst/>
          </a:prstGeom>
          <a:solidFill>
            <a:srgbClr val="E8913A"/>
          </a:solidFill>
          <a:ln/>
        </p:spPr>
      </p:sp>
      <p:sp>
        <p:nvSpPr>
          <p:cNvPr id="3" name="Text 1"/>
          <p:cNvSpPr/>
          <p:nvPr/>
        </p:nvSpPr>
        <p:spPr>
          <a:xfrm>
            <a:off x="914400" y="2286000"/>
            <a:ext cx="7315200" cy="1371600"/>
          </a:xfrm>
          <a:prstGeom prst="rect">
            <a:avLst/>
          </a:prstGeom>
          <a:noFill/>
          <a:ln/>
        </p:spPr>
        <p:txBody>
          <a:bodyPr wrap="square" rtlCol="0" anchor="ctr"/>
          <a:lstStyle/>
          <a:p>
            <a:pPr indent="0" marL="0">
              <a:buNone/>
            </a:pPr>
            <a:r>
              <a:rPr lang="en-US" sz="4800" b="1" dirty="0">
                <a:solidFill>
                  <a:srgbClr val="FFFFFF"/>
                </a:solidFill>
                <a:latin typeface="Arial" pitchFamily="34" charset="0"/>
                <a:ea typeface="Arial" pitchFamily="34" charset="-122"/>
                <a:cs typeface="Arial" pitchFamily="34" charset="-120"/>
              </a:rPr>
              <a:t>The Economics of Space Exploration</a:t>
            </a:r>
            <a:endParaRPr lang="en-US" sz="4800" dirty="0"/>
          </a:p>
        </p:txBody>
      </p:sp>
      <p:sp>
        <p:nvSpPr>
          <p:cNvPr id="4" name="Text 2"/>
          <p:cNvSpPr/>
          <p:nvPr/>
        </p:nvSpPr>
        <p:spPr>
          <a:xfrm>
            <a:off x="914400" y="3657600"/>
            <a:ext cx="7315200" cy="731520"/>
          </a:xfrm>
          <a:prstGeom prst="rect">
            <a:avLst/>
          </a:prstGeom>
          <a:noFill/>
          <a:ln/>
        </p:spPr>
        <p:txBody>
          <a:bodyPr wrap="square" rtlCol="0" anchor="ctr"/>
          <a:lstStyle/>
          <a:p>
            <a:pPr indent="0" marL="0">
              <a:buNone/>
            </a:pPr>
            <a:r>
              <a:rPr lang="en-US" sz="2400" dirty="0">
                <a:solidFill>
                  <a:srgbClr val="B0BEC5"/>
                </a:solidFill>
                <a:latin typeface="Arial" pitchFamily="34" charset="0"/>
                <a:ea typeface="Arial" pitchFamily="34" charset="-122"/>
                <a:cs typeface="Arial" pitchFamily="34" charset="-120"/>
              </a:rPr>
              <a:t>Billion-Dollar Markets Beyond Earth</a:t>
            </a:r>
            <a:endParaRPr lang="en-US" sz="2400" dirty="0"/>
          </a:p>
        </p:txBody>
      </p:sp>
      <p:sp>
        <p:nvSpPr>
          <p:cNvPr id="5" name="Text 3"/>
          <p:cNvSpPr/>
          <p:nvPr/>
        </p:nvSpPr>
        <p:spPr>
          <a:xfrm>
            <a:off x="914400" y="5029200"/>
            <a:ext cx="7315200" cy="731520"/>
          </a:xfrm>
          <a:prstGeom prst="rect">
            <a:avLst/>
          </a:prstGeom>
          <a:noFill/>
          <a:ln/>
        </p:spPr>
        <p:txBody>
          <a:bodyPr wrap="square" rtlCol="0" anchor="ctr"/>
          <a:lstStyle/>
          <a:p>
            <a:pPr indent="0" marL="0">
              <a:buNone/>
            </a:pPr>
            <a:r>
              <a:rPr lang="en-US" sz="1400" dirty="0">
                <a:solidFill>
                  <a:srgbClr val="FFFFFF"/>
                </a:solidFill>
                <a:latin typeface="Arial" pitchFamily="34" charset="0"/>
                <a:ea typeface="Arial" pitchFamily="34" charset="-122"/>
                <a:cs typeface="Arial" pitchFamily="34" charset="-120"/>
              </a:rPr>
              <a:t>Prepared by gemini-3.1-pro-preview</a:t>
            </a:r>
            <a:endParaRPr lang="en-US" sz="1400" dirty="0"/>
          </a:p>
          <a:p>
            <a:pPr indent="0" marL="0">
              <a:buNone/>
            </a:pPr>
            <a:r>
              <a:rPr lang="en-US" sz="1400" dirty="0">
                <a:solidFill>
                  <a:srgbClr val="FFFFFF"/>
                </a:solidFill>
                <a:latin typeface="Arial" pitchFamily="34" charset="0"/>
                <a:ea typeface="Arial" pitchFamily="34" charset="-122"/>
                <a:cs typeface="Arial" pitchFamily="34" charset="-120"/>
              </a:rPr>
              <a:t>April 2026</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FFFFFF"/>
                </a:solidFill>
                <a:latin typeface="Arial" pitchFamily="34" charset="0"/>
                <a:ea typeface="Arial" pitchFamily="34" charset="-122"/>
                <a:cs typeface="Arial" pitchFamily="34" charset="-120"/>
              </a:rPr>
              <a:t>Case Study: Starlink</a:t>
            </a:r>
            <a:endParaRPr lang="en-US" sz="3200" dirty="0"/>
          </a:p>
        </p:txBody>
      </p:sp>
      <p:sp>
        <p:nvSpPr>
          <p:cNvPr id="3" name="Shape 1"/>
          <p:cNvSpPr/>
          <p:nvPr/>
        </p:nvSpPr>
        <p:spPr>
          <a:xfrm>
            <a:off x="457200" y="1371600"/>
            <a:ext cx="3840480" cy="4114800"/>
          </a:xfrm>
          <a:prstGeom prst="roundRect">
            <a:avLst>
              <a:gd name="adj" fmla="val 1190"/>
            </a:avLst>
          </a:prstGeom>
          <a:solidFill>
            <a:srgbClr val="1B2A4A"/>
          </a:solidFill>
          <a:ln/>
        </p:spPr>
      </p:sp>
      <p:sp>
        <p:nvSpPr>
          <p:cNvPr id="4" name="Text 2"/>
          <p:cNvSpPr/>
          <p:nvPr/>
        </p:nvSpPr>
        <p:spPr>
          <a:xfrm>
            <a:off x="640080" y="1645920"/>
            <a:ext cx="3474720" cy="457200"/>
          </a:xfrm>
          <a:prstGeom prst="rect">
            <a:avLst/>
          </a:prstGeom>
          <a:noFill/>
          <a:ln/>
        </p:spPr>
        <p:txBody>
          <a:bodyPr wrap="square" rtlCol="0" anchor="ctr"/>
          <a:lstStyle/>
          <a:p>
            <a:pPr indent="0" marL="0">
              <a:buNone/>
            </a:pPr>
            <a:r>
              <a:rPr lang="en-US" sz="2000" b="1" dirty="0">
                <a:solidFill>
                  <a:srgbClr val="FFFFFF"/>
                </a:solidFill>
              </a:rPr>
              <a:t>The Mega-Constellation Model</a:t>
            </a:r>
            <a:endParaRPr lang="en-US" sz="2000" dirty="0"/>
          </a:p>
        </p:txBody>
      </p:sp>
      <p:sp>
        <p:nvSpPr>
          <p:cNvPr id="5" name="Text 3"/>
          <p:cNvSpPr/>
          <p:nvPr/>
        </p:nvSpPr>
        <p:spPr>
          <a:xfrm>
            <a:off x="640080" y="2286000"/>
            <a:ext cx="3474720" cy="1828800"/>
          </a:xfrm>
          <a:prstGeom prst="rect">
            <a:avLst/>
          </a:prstGeom>
          <a:noFill/>
          <a:ln/>
        </p:spPr>
        <p:txBody>
          <a:bodyPr wrap="square" rtlCol="0" anchor="t"/>
          <a:lstStyle/>
          <a:p>
            <a:pPr indent="0" marL="0">
              <a:buNone/>
            </a:pPr>
            <a:r>
              <a:rPr lang="en-US" sz="1600" dirty="0">
                <a:solidFill>
                  <a:srgbClr val="B0BEC5"/>
                </a:solidFill>
              </a:rPr>
              <a:t>SpaceX's Starlink represents the vertical integration of launch and satellite services. By utilizing their own reusable rockets, they deploy thousands of satellites to provide global low-latency broadband.</a:t>
            </a:r>
            <a:endParaRPr lang="en-US" sz="1600" dirty="0"/>
          </a:p>
        </p:txBody>
      </p:sp>
      <p:sp>
        <p:nvSpPr>
          <p:cNvPr id="6" name="Shape 4"/>
          <p:cNvSpPr/>
          <p:nvPr/>
        </p:nvSpPr>
        <p:spPr>
          <a:xfrm>
            <a:off x="4846320" y="1371600"/>
            <a:ext cx="3840480" cy="4114800"/>
          </a:xfrm>
          <a:prstGeom prst="roundRect">
            <a:avLst>
              <a:gd name="adj" fmla="val 1190"/>
            </a:avLst>
          </a:prstGeom>
          <a:solidFill>
            <a:srgbClr val="1B2A4A"/>
          </a:solidFill>
          <a:ln/>
        </p:spPr>
      </p:sp>
      <p:sp>
        <p:nvSpPr>
          <p:cNvPr id="7" name="Text 5"/>
          <p:cNvSpPr/>
          <p:nvPr/>
        </p:nvSpPr>
        <p:spPr>
          <a:xfrm>
            <a:off x="5029200" y="1645920"/>
            <a:ext cx="3474720" cy="914400"/>
          </a:xfrm>
          <a:prstGeom prst="rect">
            <a:avLst/>
          </a:prstGeom>
          <a:noFill/>
          <a:ln/>
        </p:spPr>
        <p:txBody>
          <a:bodyPr wrap="square" rtlCol="0" anchor="ctr"/>
          <a:lstStyle/>
          <a:p>
            <a:pPr algn="ctr" indent="0" marL="0">
              <a:buNone/>
            </a:pPr>
            <a:r>
              <a:rPr lang="en-US" sz="4000" b="1" dirty="0">
                <a:solidFill>
                  <a:srgbClr val="E8913A"/>
                </a:solidFill>
              </a:rPr>
              <a:t>6,000+</a:t>
            </a:r>
            <a:endParaRPr lang="en-US" sz="4000" dirty="0"/>
          </a:p>
        </p:txBody>
      </p:sp>
      <p:sp>
        <p:nvSpPr>
          <p:cNvPr id="8" name="Text 6"/>
          <p:cNvSpPr/>
          <p:nvPr/>
        </p:nvSpPr>
        <p:spPr>
          <a:xfrm>
            <a:off x="5029200" y="2377440"/>
            <a:ext cx="3474720" cy="457200"/>
          </a:xfrm>
          <a:prstGeom prst="rect">
            <a:avLst/>
          </a:prstGeom>
          <a:noFill/>
          <a:ln/>
        </p:spPr>
        <p:txBody>
          <a:bodyPr wrap="square" rtlCol="0" anchor="ctr"/>
          <a:lstStyle/>
          <a:p>
            <a:pPr algn="ctr" indent="0" marL="0">
              <a:buNone/>
            </a:pPr>
            <a:r>
              <a:rPr lang="en-US" sz="1400" dirty="0">
                <a:solidFill>
                  <a:srgbClr val="B0BEC5"/>
                </a:solidFill>
              </a:rPr>
              <a:t>Satellites in Orbit (2024)</a:t>
            </a:r>
            <a:endParaRPr lang="en-US" sz="1400" dirty="0"/>
          </a:p>
        </p:txBody>
      </p:sp>
      <p:sp>
        <p:nvSpPr>
          <p:cNvPr id="9" name="Text 7"/>
          <p:cNvSpPr/>
          <p:nvPr/>
        </p:nvSpPr>
        <p:spPr>
          <a:xfrm>
            <a:off x="5029200" y="3017520"/>
            <a:ext cx="3474720" cy="914400"/>
          </a:xfrm>
          <a:prstGeom prst="rect">
            <a:avLst/>
          </a:prstGeom>
          <a:noFill/>
          <a:ln/>
        </p:spPr>
        <p:txBody>
          <a:bodyPr wrap="square" rtlCol="0" anchor="ctr"/>
          <a:lstStyle/>
          <a:p>
            <a:pPr algn="ctr" indent="0" marL="0">
              <a:buNone/>
            </a:pPr>
            <a:r>
              <a:rPr lang="en-US" sz="4000" b="1" dirty="0">
                <a:solidFill>
                  <a:srgbClr val="E8913A"/>
                </a:solidFill>
              </a:rPr>
              <a:t>3 Million+</a:t>
            </a:r>
            <a:endParaRPr lang="en-US" sz="4000" dirty="0"/>
          </a:p>
        </p:txBody>
      </p:sp>
      <p:sp>
        <p:nvSpPr>
          <p:cNvPr id="10" name="Text 8"/>
          <p:cNvSpPr/>
          <p:nvPr/>
        </p:nvSpPr>
        <p:spPr>
          <a:xfrm>
            <a:off x="5029200" y="3749040"/>
            <a:ext cx="3474720" cy="457200"/>
          </a:xfrm>
          <a:prstGeom prst="rect">
            <a:avLst/>
          </a:prstGeom>
          <a:noFill/>
          <a:ln/>
        </p:spPr>
        <p:txBody>
          <a:bodyPr wrap="square" rtlCol="0" anchor="ctr"/>
          <a:lstStyle/>
          <a:p>
            <a:pPr algn="ctr" indent="0" marL="0">
              <a:buNone/>
            </a:pPr>
            <a:r>
              <a:rPr lang="en-US" sz="1400" dirty="0">
                <a:solidFill>
                  <a:srgbClr val="B0BEC5"/>
                </a:solidFill>
              </a:rPr>
              <a:t>Active Subscribers</a:t>
            </a:r>
            <a:endParaRPr lang="en-US" sz="1400" dirty="0"/>
          </a:p>
        </p:txBody>
      </p:sp>
      <p:sp>
        <p:nvSpPr>
          <p:cNvPr id="11" name="Text 9"/>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B0BEC5"/>
                </a:solidFill>
                <a:latin typeface="Arial" pitchFamily="34" charset="0"/>
                <a:ea typeface="Arial" pitchFamily="34" charset="-122"/>
                <a:cs typeface="Arial" pitchFamily="34" charset="-120"/>
              </a:rPr>
              <a:t>The Economics of Space Exploration</a:t>
            </a:r>
            <a:endParaRPr lang="en-US" sz="1000" dirty="0"/>
          </a:p>
        </p:txBody>
      </p:sp>
      <p:sp>
        <p:nvSpPr>
          <p:cNvPr id="12" name="Text 10"/>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B0BEC5"/>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Headwinds &amp; Risks</a:t>
            </a:r>
            <a:endParaRPr lang="en-US" sz="3200" dirty="0"/>
          </a:p>
        </p:txBody>
      </p:sp>
      <p:sp>
        <p:nvSpPr>
          <p:cNvPr id="4" name="Shape 2"/>
          <p:cNvSpPr/>
          <p:nvPr/>
        </p:nvSpPr>
        <p:spPr>
          <a:xfrm>
            <a:off x="457200" y="1828800"/>
            <a:ext cx="182880" cy="914400"/>
          </a:xfrm>
          <a:prstGeom prst="rect">
            <a:avLst/>
          </a:prstGeom>
          <a:solidFill>
            <a:srgbClr val="D4556B"/>
          </a:solidFill>
          <a:ln/>
        </p:spPr>
      </p:sp>
      <p:sp>
        <p:nvSpPr>
          <p:cNvPr id="5" name="Text 3"/>
          <p:cNvSpPr/>
          <p:nvPr/>
        </p:nvSpPr>
        <p:spPr>
          <a:xfrm>
            <a:off x="822960" y="1828800"/>
            <a:ext cx="2743200" cy="365760"/>
          </a:xfrm>
          <a:prstGeom prst="rect">
            <a:avLst/>
          </a:prstGeom>
          <a:noFill/>
          <a:ln/>
        </p:spPr>
        <p:txBody>
          <a:bodyPr wrap="square" rtlCol="0" anchor="ctr"/>
          <a:lstStyle/>
          <a:p>
            <a:pPr indent="0" marL="0">
              <a:buNone/>
            </a:pPr>
            <a:r>
              <a:rPr lang="en-US" sz="2000" b="1" dirty="0">
                <a:solidFill>
                  <a:srgbClr val="2D3436"/>
                </a:solidFill>
              </a:rPr>
              <a:t>Orbital Debris</a:t>
            </a:r>
            <a:endParaRPr lang="en-US" sz="2000" dirty="0"/>
          </a:p>
        </p:txBody>
      </p:sp>
      <p:sp>
        <p:nvSpPr>
          <p:cNvPr id="6" name="Text 4"/>
          <p:cNvSpPr/>
          <p:nvPr/>
        </p:nvSpPr>
        <p:spPr>
          <a:xfrm>
            <a:off x="822960" y="2194560"/>
            <a:ext cx="7315200" cy="548640"/>
          </a:xfrm>
          <a:prstGeom prst="rect">
            <a:avLst/>
          </a:prstGeom>
          <a:noFill/>
          <a:ln/>
        </p:spPr>
        <p:txBody>
          <a:bodyPr wrap="square" rtlCol="0" anchor="ctr"/>
          <a:lstStyle/>
          <a:p>
            <a:pPr indent="0" marL="0">
              <a:buNone/>
            </a:pPr>
            <a:r>
              <a:rPr lang="en-US" sz="1600" dirty="0">
                <a:solidFill>
                  <a:srgbClr val="2D3436"/>
                </a:solidFill>
              </a:rPr>
              <a:t>Kessler Syndrome threat due to mega-constellations.</a:t>
            </a:r>
            <a:endParaRPr lang="en-US" sz="1600" dirty="0"/>
          </a:p>
        </p:txBody>
      </p:sp>
      <p:sp>
        <p:nvSpPr>
          <p:cNvPr id="7" name="Shape 5"/>
          <p:cNvSpPr/>
          <p:nvPr/>
        </p:nvSpPr>
        <p:spPr>
          <a:xfrm>
            <a:off x="457200" y="3200400"/>
            <a:ext cx="182880" cy="914400"/>
          </a:xfrm>
          <a:prstGeom prst="rect">
            <a:avLst/>
          </a:prstGeom>
          <a:solidFill>
            <a:srgbClr val="E8913A"/>
          </a:solidFill>
          <a:ln/>
        </p:spPr>
      </p:sp>
      <p:sp>
        <p:nvSpPr>
          <p:cNvPr id="8" name="Text 6"/>
          <p:cNvSpPr/>
          <p:nvPr/>
        </p:nvSpPr>
        <p:spPr>
          <a:xfrm>
            <a:off x="822960" y="3200400"/>
            <a:ext cx="2743200" cy="365760"/>
          </a:xfrm>
          <a:prstGeom prst="rect">
            <a:avLst/>
          </a:prstGeom>
          <a:noFill/>
          <a:ln/>
        </p:spPr>
        <p:txBody>
          <a:bodyPr wrap="square" rtlCol="0" anchor="ctr"/>
          <a:lstStyle/>
          <a:p>
            <a:pPr indent="0" marL="0">
              <a:buNone/>
            </a:pPr>
            <a:r>
              <a:rPr lang="en-US" sz="2000" b="1" dirty="0">
                <a:solidFill>
                  <a:srgbClr val="2D3436"/>
                </a:solidFill>
              </a:rPr>
              <a:t>Regulatory Overhang</a:t>
            </a:r>
            <a:endParaRPr lang="en-US" sz="2000" dirty="0"/>
          </a:p>
        </p:txBody>
      </p:sp>
      <p:sp>
        <p:nvSpPr>
          <p:cNvPr id="9" name="Text 7"/>
          <p:cNvSpPr/>
          <p:nvPr/>
        </p:nvSpPr>
        <p:spPr>
          <a:xfrm>
            <a:off x="822960" y="3566160"/>
            <a:ext cx="7315200" cy="548640"/>
          </a:xfrm>
          <a:prstGeom prst="rect">
            <a:avLst/>
          </a:prstGeom>
          <a:noFill/>
          <a:ln/>
        </p:spPr>
        <p:txBody>
          <a:bodyPr wrap="square" rtlCol="0" anchor="ctr"/>
          <a:lstStyle/>
          <a:p>
            <a:pPr indent="0" marL="0">
              <a:buNone/>
            </a:pPr>
            <a:r>
              <a:rPr lang="en-US" sz="1600" dirty="0">
                <a:solidFill>
                  <a:srgbClr val="2D3436"/>
                </a:solidFill>
              </a:rPr>
              <a:t>Spectrum allocation and international space law lag behind tech.</a:t>
            </a:r>
            <a:endParaRPr lang="en-US" sz="1600" dirty="0"/>
          </a:p>
        </p:txBody>
      </p:sp>
      <p:sp>
        <p:nvSpPr>
          <p:cNvPr id="10" name="Shape 8"/>
          <p:cNvSpPr/>
          <p:nvPr/>
        </p:nvSpPr>
        <p:spPr>
          <a:xfrm>
            <a:off x="457200" y="4572000"/>
            <a:ext cx="182880" cy="914400"/>
          </a:xfrm>
          <a:prstGeom prst="rect">
            <a:avLst/>
          </a:prstGeom>
          <a:solidFill>
            <a:srgbClr val="2E4A7A"/>
          </a:solidFill>
          <a:ln/>
        </p:spPr>
      </p:sp>
      <p:sp>
        <p:nvSpPr>
          <p:cNvPr id="11" name="Text 9"/>
          <p:cNvSpPr/>
          <p:nvPr/>
        </p:nvSpPr>
        <p:spPr>
          <a:xfrm>
            <a:off x="822960" y="4572000"/>
            <a:ext cx="2743200" cy="365760"/>
          </a:xfrm>
          <a:prstGeom prst="rect">
            <a:avLst/>
          </a:prstGeom>
          <a:noFill/>
          <a:ln/>
        </p:spPr>
        <p:txBody>
          <a:bodyPr wrap="square" rtlCol="0" anchor="ctr"/>
          <a:lstStyle/>
          <a:p>
            <a:pPr indent="0" marL="0">
              <a:buNone/>
            </a:pPr>
            <a:r>
              <a:rPr lang="en-US" sz="2000" b="1" dirty="0">
                <a:solidFill>
                  <a:srgbClr val="2D3436"/>
                </a:solidFill>
              </a:rPr>
              <a:t>Capital Intensity</a:t>
            </a:r>
            <a:endParaRPr lang="en-US" sz="2000" dirty="0"/>
          </a:p>
        </p:txBody>
      </p:sp>
      <p:sp>
        <p:nvSpPr>
          <p:cNvPr id="12" name="Text 10"/>
          <p:cNvSpPr/>
          <p:nvPr/>
        </p:nvSpPr>
        <p:spPr>
          <a:xfrm>
            <a:off x="822960" y="4937760"/>
            <a:ext cx="7315200" cy="548640"/>
          </a:xfrm>
          <a:prstGeom prst="rect">
            <a:avLst/>
          </a:prstGeom>
          <a:noFill/>
          <a:ln/>
        </p:spPr>
        <p:txBody>
          <a:bodyPr wrap="square" rtlCol="0" anchor="ctr"/>
          <a:lstStyle/>
          <a:p>
            <a:pPr indent="0" marL="0">
              <a:buNone/>
            </a:pPr>
            <a:r>
              <a:rPr lang="en-US" sz="1600" dirty="0">
                <a:solidFill>
                  <a:srgbClr val="2D3436"/>
                </a:solidFill>
              </a:rPr>
              <a:t>Long ROI horizons and high upfront CapEx deter some investors.</a:t>
            </a:r>
            <a:endParaRPr lang="en-US" sz="1600" dirty="0"/>
          </a:p>
        </p:txBody>
      </p:sp>
      <p:sp>
        <p:nvSpPr>
          <p:cNvPr id="13" name="Text 11"/>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14" name="Text 12"/>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Emerging Opportunities</a:t>
            </a:r>
            <a:endParaRPr lang="en-US" sz="3200" dirty="0"/>
          </a:p>
        </p:txBody>
      </p:sp>
      <p:sp>
        <p:nvSpPr>
          <p:cNvPr id="4" name="Shape 2"/>
          <p:cNvSpPr/>
          <p:nvPr/>
        </p:nvSpPr>
        <p:spPr>
          <a:xfrm>
            <a:off x="457200" y="1828800"/>
            <a:ext cx="2560320" cy="3200400"/>
          </a:xfrm>
          <a:prstGeom prst="roundRect">
            <a:avLst>
              <a:gd name="adj" fmla="val 3571"/>
            </a:avLst>
          </a:prstGeom>
          <a:solidFill>
            <a:srgbClr val="FFFFFF"/>
          </a:solidFill>
          <a:ln w="12700">
            <a:solidFill>
              <a:srgbClr val="DDDDDD"/>
            </a:solidFill>
            <a:prstDash val="solid"/>
          </a:ln>
        </p:spPr>
      </p:sp>
      <p:sp>
        <p:nvSpPr>
          <p:cNvPr id="5" name="Shape 3"/>
          <p:cNvSpPr/>
          <p:nvPr/>
        </p:nvSpPr>
        <p:spPr>
          <a:xfrm>
            <a:off x="457200" y="1828800"/>
            <a:ext cx="2560320" cy="137160"/>
          </a:xfrm>
          <a:prstGeom prst="rect">
            <a:avLst/>
          </a:prstGeom>
          <a:solidFill>
            <a:srgbClr val="2E4A7A"/>
          </a:solidFill>
          <a:ln/>
        </p:spPr>
      </p:sp>
      <p:sp>
        <p:nvSpPr>
          <p:cNvPr id="6" name="Text 4"/>
          <p:cNvSpPr/>
          <p:nvPr/>
        </p:nvSpPr>
        <p:spPr>
          <a:xfrm>
            <a:off x="640080" y="2194560"/>
            <a:ext cx="2194560" cy="548640"/>
          </a:xfrm>
          <a:prstGeom prst="rect">
            <a:avLst/>
          </a:prstGeom>
          <a:noFill/>
          <a:ln/>
        </p:spPr>
        <p:txBody>
          <a:bodyPr wrap="square" rtlCol="0" anchor="ctr"/>
          <a:lstStyle/>
          <a:p>
            <a:pPr algn="ctr" indent="0" marL="0">
              <a:buNone/>
            </a:pPr>
            <a:r>
              <a:rPr lang="en-US" sz="1800" b="1" dirty="0">
                <a:solidFill>
                  <a:srgbClr val="1B2A4A"/>
                </a:solidFill>
              </a:rPr>
              <a:t>In-Space Manufacturing</a:t>
            </a:r>
            <a:endParaRPr lang="en-US" sz="1800" dirty="0"/>
          </a:p>
        </p:txBody>
      </p:sp>
      <p:sp>
        <p:nvSpPr>
          <p:cNvPr id="7" name="Text 5"/>
          <p:cNvSpPr/>
          <p:nvPr/>
        </p:nvSpPr>
        <p:spPr>
          <a:xfrm>
            <a:off x="640080" y="2926080"/>
            <a:ext cx="2194560" cy="1828800"/>
          </a:xfrm>
          <a:prstGeom prst="rect">
            <a:avLst/>
          </a:prstGeom>
          <a:noFill/>
          <a:ln/>
        </p:spPr>
        <p:txBody>
          <a:bodyPr wrap="square" rtlCol="0" anchor="t"/>
          <a:lstStyle/>
          <a:p>
            <a:pPr algn="ctr" indent="0" marL="0">
              <a:buNone/>
            </a:pPr>
            <a:r>
              <a:rPr lang="en-US" sz="1400" dirty="0">
                <a:solidFill>
                  <a:srgbClr val="2D3436"/>
                </a:solidFill>
              </a:rPr>
              <a:t>Microgravity production of ZBLAN fiber optics, pharmaceuticals, and semiconductors.</a:t>
            </a:r>
            <a:endParaRPr lang="en-US" sz="1400" dirty="0"/>
          </a:p>
        </p:txBody>
      </p:sp>
      <p:sp>
        <p:nvSpPr>
          <p:cNvPr id="8" name="Shape 6"/>
          <p:cNvSpPr/>
          <p:nvPr/>
        </p:nvSpPr>
        <p:spPr>
          <a:xfrm>
            <a:off x="3291840" y="1828800"/>
            <a:ext cx="2560320" cy="3200400"/>
          </a:xfrm>
          <a:prstGeom prst="roundRect">
            <a:avLst>
              <a:gd name="adj" fmla="val 3571"/>
            </a:avLst>
          </a:prstGeom>
          <a:solidFill>
            <a:srgbClr val="FFFFFF"/>
          </a:solidFill>
          <a:ln w="12700">
            <a:solidFill>
              <a:srgbClr val="DDDDDD"/>
            </a:solidFill>
            <a:prstDash val="solid"/>
          </a:ln>
        </p:spPr>
      </p:sp>
      <p:sp>
        <p:nvSpPr>
          <p:cNvPr id="9" name="Shape 7"/>
          <p:cNvSpPr/>
          <p:nvPr/>
        </p:nvSpPr>
        <p:spPr>
          <a:xfrm>
            <a:off x="3291840" y="1828800"/>
            <a:ext cx="2560320" cy="137160"/>
          </a:xfrm>
          <a:prstGeom prst="rect">
            <a:avLst/>
          </a:prstGeom>
          <a:solidFill>
            <a:srgbClr val="2E4A7A"/>
          </a:solidFill>
          <a:ln/>
        </p:spPr>
      </p:sp>
      <p:sp>
        <p:nvSpPr>
          <p:cNvPr id="10" name="Text 8"/>
          <p:cNvSpPr/>
          <p:nvPr/>
        </p:nvSpPr>
        <p:spPr>
          <a:xfrm>
            <a:off x="3474720" y="2194560"/>
            <a:ext cx="2194560" cy="548640"/>
          </a:xfrm>
          <a:prstGeom prst="rect">
            <a:avLst/>
          </a:prstGeom>
          <a:noFill/>
          <a:ln/>
        </p:spPr>
        <p:txBody>
          <a:bodyPr wrap="square" rtlCol="0" anchor="ctr"/>
          <a:lstStyle/>
          <a:p>
            <a:pPr algn="ctr" indent="0" marL="0">
              <a:buNone/>
            </a:pPr>
            <a:r>
              <a:rPr lang="en-US" sz="1800" b="1" dirty="0">
                <a:solidFill>
                  <a:srgbClr val="1B2A4A"/>
                </a:solidFill>
              </a:rPr>
              <a:t>Space Tourism</a:t>
            </a:r>
            <a:endParaRPr lang="en-US" sz="1800" dirty="0"/>
          </a:p>
        </p:txBody>
      </p:sp>
      <p:sp>
        <p:nvSpPr>
          <p:cNvPr id="11" name="Text 9"/>
          <p:cNvSpPr/>
          <p:nvPr/>
        </p:nvSpPr>
        <p:spPr>
          <a:xfrm>
            <a:off x="3474720" y="2926080"/>
            <a:ext cx="2194560" cy="1828800"/>
          </a:xfrm>
          <a:prstGeom prst="rect">
            <a:avLst/>
          </a:prstGeom>
          <a:noFill/>
          <a:ln/>
        </p:spPr>
        <p:txBody>
          <a:bodyPr wrap="square" rtlCol="0" anchor="t"/>
          <a:lstStyle/>
          <a:p>
            <a:pPr algn="ctr" indent="0" marL="0">
              <a:buNone/>
            </a:pPr>
            <a:r>
              <a:rPr lang="en-US" sz="1400" dirty="0">
                <a:solidFill>
                  <a:srgbClr val="2D3436"/>
                </a:solidFill>
              </a:rPr>
              <a:t>Suborbital and orbital experiences transitioning from billionaires to affluent consumers.</a:t>
            </a:r>
            <a:endParaRPr lang="en-US" sz="1400" dirty="0"/>
          </a:p>
        </p:txBody>
      </p:sp>
      <p:sp>
        <p:nvSpPr>
          <p:cNvPr id="12" name="Shape 10"/>
          <p:cNvSpPr/>
          <p:nvPr/>
        </p:nvSpPr>
        <p:spPr>
          <a:xfrm>
            <a:off x="6126480" y="1828800"/>
            <a:ext cx="2560320" cy="3200400"/>
          </a:xfrm>
          <a:prstGeom prst="roundRect">
            <a:avLst>
              <a:gd name="adj" fmla="val 3571"/>
            </a:avLst>
          </a:prstGeom>
          <a:solidFill>
            <a:srgbClr val="FFFFFF"/>
          </a:solidFill>
          <a:ln w="12700">
            <a:solidFill>
              <a:srgbClr val="DDDDDD"/>
            </a:solidFill>
            <a:prstDash val="solid"/>
          </a:ln>
        </p:spPr>
      </p:sp>
      <p:sp>
        <p:nvSpPr>
          <p:cNvPr id="13" name="Shape 11"/>
          <p:cNvSpPr/>
          <p:nvPr/>
        </p:nvSpPr>
        <p:spPr>
          <a:xfrm>
            <a:off x="6126480" y="1828800"/>
            <a:ext cx="2560320" cy="137160"/>
          </a:xfrm>
          <a:prstGeom prst="rect">
            <a:avLst/>
          </a:prstGeom>
          <a:solidFill>
            <a:srgbClr val="2E4A7A"/>
          </a:solidFill>
          <a:ln/>
        </p:spPr>
      </p:sp>
      <p:sp>
        <p:nvSpPr>
          <p:cNvPr id="14" name="Text 12"/>
          <p:cNvSpPr/>
          <p:nvPr/>
        </p:nvSpPr>
        <p:spPr>
          <a:xfrm>
            <a:off x="6309360" y="2194560"/>
            <a:ext cx="2194560" cy="548640"/>
          </a:xfrm>
          <a:prstGeom prst="rect">
            <a:avLst/>
          </a:prstGeom>
          <a:noFill/>
          <a:ln/>
        </p:spPr>
        <p:txBody>
          <a:bodyPr wrap="square" rtlCol="0" anchor="ctr"/>
          <a:lstStyle/>
          <a:p>
            <a:pPr algn="ctr" indent="0" marL="0">
              <a:buNone/>
            </a:pPr>
            <a:r>
              <a:rPr lang="en-US" sz="1800" b="1" dirty="0">
                <a:solidFill>
                  <a:srgbClr val="1B2A4A"/>
                </a:solidFill>
              </a:rPr>
              <a:t>Lunar Infrastructure</a:t>
            </a:r>
            <a:endParaRPr lang="en-US" sz="1800" dirty="0"/>
          </a:p>
        </p:txBody>
      </p:sp>
      <p:sp>
        <p:nvSpPr>
          <p:cNvPr id="15" name="Text 13"/>
          <p:cNvSpPr/>
          <p:nvPr/>
        </p:nvSpPr>
        <p:spPr>
          <a:xfrm>
            <a:off x="6309360" y="2926080"/>
            <a:ext cx="2194560" cy="1828800"/>
          </a:xfrm>
          <a:prstGeom prst="rect">
            <a:avLst/>
          </a:prstGeom>
          <a:noFill/>
          <a:ln/>
        </p:spPr>
        <p:txBody>
          <a:bodyPr wrap="square" rtlCol="0" anchor="t"/>
          <a:lstStyle/>
          <a:p>
            <a:pPr algn="ctr" indent="0" marL="0">
              <a:buNone/>
            </a:pPr>
            <a:r>
              <a:rPr lang="en-US" sz="1400" dirty="0">
                <a:solidFill>
                  <a:srgbClr val="2D3436"/>
                </a:solidFill>
              </a:rPr>
              <a:t>Power, communications, and habitat construction for the Artemis generation.</a:t>
            </a:r>
            <a:endParaRPr lang="en-US" sz="1400" dirty="0"/>
          </a:p>
        </p:txBody>
      </p:sp>
      <p:sp>
        <p:nvSpPr>
          <p:cNvPr id="16" name="Text 14"/>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17" name="Text 15"/>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FFFFFF"/>
                </a:solidFill>
                <a:latin typeface="Arial" pitchFamily="34" charset="0"/>
                <a:ea typeface="Arial" pitchFamily="34" charset="-122"/>
                <a:cs typeface="Arial" pitchFamily="34" charset="-120"/>
              </a:rPr>
              <a:t>The Long Horizon: Asteroid Mining</a:t>
            </a:r>
            <a:endParaRPr lang="en-US" sz="3200" dirty="0"/>
          </a:p>
        </p:txBody>
      </p:sp>
      <p:sp>
        <p:nvSpPr>
          <p:cNvPr id="3" name="Shape 1"/>
          <p:cNvSpPr/>
          <p:nvPr/>
        </p:nvSpPr>
        <p:spPr>
          <a:xfrm>
            <a:off x="914400" y="2286000"/>
            <a:ext cx="2743200" cy="2743200"/>
          </a:xfrm>
          <a:prstGeom prst="ellipse">
            <a:avLst/>
          </a:prstGeom>
          <a:solidFill>
            <a:srgbClr val="1B2A4A"/>
          </a:solidFill>
          <a:ln w="25400">
            <a:solidFill>
              <a:srgbClr val="E8913A"/>
            </a:solidFill>
            <a:prstDash val="solid"/>
          </a:ln>
        </p:spPr>
      </p:sp>
      <p:sp>
        <p:nvSpPr>
          <p:cNvPr id="4" name="Text 2"/>
          <p:cNvSpPr/>
          <p:nvPr/>
        </p:nvSpPr>
        <p:spPr>
          <a:xfrm>
            <a:off x="914400" y="2286000"/>
            <a:ext cx="2743200" cy="2743200"/>
          </a:xfrm>
          <a:prstGeom prst="rect">
            <a:avLst/>
          </a:prstGeom>
          <a:noFill/>
          <a:ln/>
        </p:spPr>
        <p:txBody>
          <a:bodyPr wrap="square" rtlCol="0" anchor="ctr"/>
          <a:lstStyle/>
          <a:p>
            <a:pPr algn="ctr" indent="0" marL="0">
              <a:buNone/>
            </a:pPr>
            <a:r>
              <a:rPr lang="en-US" sz="2400" b="1" dirty="0">
                <a:solidFill>
                  <a:srgbClr val="FFFFFF"/>
                </a:solidFill>
              </a:rPr>
              <a:t>Rare Earths</a:t>
            </a:r>
            <a:endParaRPr lang="en-US" sz="2400" dirty="0"/>
          </a:p>
          <a:p>
            <a:pPr algn="ctr" indent="0" marL="0">
              <a:buNone/>
            </a:pPr>
            <a:r>
              <a:rPr lang="en-US" sz="2400" b="1" dirty="0">
                <a:solidFill>
                  <a:srgbClr val="FFFFFF"/>
                </a:solidFill>
              </a:rPr>
              <a:t>&amp;</a:t>
            </a:r>
            <a:endParaRPr lang="en-US" sz="2400" dirty="0"/>
          </a:p>
          <a:p>
            <a:pPr algn="ctr" indent="0" marL="0">
              <a:buNone/>
            </a:pPr>
            <a:r>
              <a:rPr lang="en-US" sz="2400" b="1" dirty="0">
                <a:solidFill>
                  <a:srgbClr val="FFFFFF"/>
                </a:solidFill>
              </a:rPr>
              <a:t>PGMs</a:t>
            </a:r>
            <a:endParaRPr lang="en-US" sz="2400" dirty="0"/>
          </a:p>
        </p:txBody>
      </p:sp>
      <p:sp>
        <p:nvSpPr>
          <p:cNvPr id="5" name="Text 3"/>
          <p:cNvSpPr/>
          <p:nvPr/>
        </p:nvSpPr>
        <p:spPr>
          <a:xfrm>
            <a:off x="4114800" y="2286000"/>
            <a:ext cx="4572000" cy="548640"/>
          </a:xfrm>
          <a:prstGeom prst="rect">
            <a:avLst/>
          </a:prstGeom>
          <a:noFill/>
          <a:ln/>
        </p:spPr>
        <p:txBody>
          <a:bodyPr wrap="square" rtlCol="0" anchor="ctr"/>
          <a:lstStyle/>
          <a:p>
            <a:pPr indent="0" marL="0">
              <a:buNone/>
            </a:pPr>
            <a:r>
              <a:rPr lang="en-US" sz="2400" b="1" dirty="0">
                <a:solidFill>
                  <a:srgbClr val="E8913A"/>
                </a:solidFill>
              </a:rPr>
              <a:t>A Single M-Type Asteroid</a:t>
            </a:r>
            <a:endParaRPr lang="en-US" sz="2400" dirty="0"/>
          </a:p>
        </p:txBody>
      </p:sp>
      <p:sp>
        <p:nvSpPr>
          <p:cNvPr id="6" name="Text 4"/>
          <p:cNvSpPr/>
          <p:nvPr/>
        </p:nvSpPr>
        <p:spPr>
          <a:xfrm>
            <a:off x="4114800" y="2926080"/>
            <a:ext cx="4572000" cy="1371600"/>
          </a:xfrm>
          <a:prstGeom prst="rect">
            <a:avLst/>
          </a:prstGeom>
          <a:noFill/>
          <a:ln/>
        </p:spPr>
        <p:txBody>
          <a:bodyPr wrap="square" rtlCol="0" anchor="t"/>
          <a:lstStyle/>
          <a:p>
            <a:pPr indent="0" marL="0">
              <a:buNone/>
            </a:pPr>
            <a:r>
              <a:rPr lang="en-US" sz="1800" dirty="0">
                <a:solidFill>
                  <a:srgbClr val="B0BEC5"/>
                </a:solidFill>
              </a:rPr>
              <a:t>A 100-meter metallic asteroid could contain Platinum Group Metals (PGMs) worth billions, bypassing terrestrial environmental damage and supply chain bottlenecks.</a:t>
            </a:r>
            <a:endParaRPr lang="en-US" sz="1800" dirty="0"/>
          </a:p>
        </p:txBody>
      </p:sp>
      <p:sp>
        <p:nvSpPr>
          <p:cNvPr id="7" name="Text 5"/>
          <p:cNvSpPr/>
          <p:nvPr/>
        </p:nvSpPr>
        <p:spPr>
          <a:xfrm>
            <a:off x="4114800" y="4389120"/>
            <a:ext cx="4572000" cy="457200"/>
          </a:xfrm>
          <a:prstGeom prst="rect">
            <a:avLst/>
          </a:prstGeom>
          <a:noFill/>
          <a:ln/>
        </p:spPr>
        <p:txBody>
          <a:bodyPr wrap="square" rtlCol="0" anchor="ctr"/>
          <a:lstStyle/>
          <a:p>
            <a:pPr indent="0" marL="0">
              <a:buNone/>
            </a:pPr>
            <a:r>
              <a:rPr lang="en-US" sz="1600" b="1" dirty="0">
                <a:solidFill>
                  <a:srgbClr val="FFFFFF"/>
                </a:solidFill>
              </a:rPr>
              <a:t>Status: Prospecting phase (2020s) → Extraction phase (2030s+)</a:t>
            </a:r>
            <a:endParaRPr lang="en-US" sz="1600" dirty="0"/>
          </a:p>
        </p:txBody>
      </p:sp>
      <p:sp>
        <p:nvSpPr>
          <p:cNvPr id="8" name="Text 6"/>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B0BEC5"/>
                </a:solidFill>
                <a:latin typeface="Arial" pitchFamily="34" charset="0"/>
                <a:ea typeface="Arial" pitchFamily="34" charset="-122"/>
                <a:cs typeface="Arial" pitchFamily="34" charset="-120"/>
              </a:rPr>
              <a:t>The Economics of Space Exploration</a:t>
            </a:r>
            <a:endParaRPr lang="en-US" sz="1000" dirty="0"/>
          </a:p>
        </p:txBody>
      </p:sp>
      <p:sp>
        <p:nvSpPr>
          <p:cNvPr id="9" name="Text 7"/>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B0BEC5"/>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Key Takeaways</a:t>
            </a:r>
            <a:endParaRPr lang="en-US" sz="3200" dirty="0"/>
          </a:p>
        </p:txBody>
      </p:sp>
      <p:sp>
        <p:nvSpPr>
          <p:cNvPr id="4" name="Shape 2"/>
          <p:cNvSpPr/>
          <p:nvPr/>
        </p:nvSpPr>
        <p:spPr>
          <a:xfrm>
            <a:off x="731520" y="1828800"/>
            <a:ext cx="548640" cy="548640"/>
          </a:xfrm>
          <a:prstGeom prst="ellipse">
            <a:avLst/>
          </a:prstGeom>
          <a:solidFill>
            <a:srgbClr val="2E4A7A"/>
          </a:solidFill>
          <a:ln/>
        </p:spPr>
      </p:sp>
      <p:sp>
        <p:nvSpPr>
          <p:cNvPr id="5" name="Text 3"/>
          <p:cNvSpPr/>
          <p:nvPr/>
        </p:nvSpPr>
        <p:spPr>
          <a:xfrm>
            <a:off x="731520" y="1828800"/>
            <a:ext cx="548640" cy="548640"/>
          </a:xfrm>
          <a:prstGeom prst="rect">
            <a:avLst/>
          </a:prstGeom>
          <a:noFill/>
          <a:ln/>
        </p:spPr>
        <p:txBody>
          <a:bodyPr wrap="square" rtlCol="0" anchor="ctr"/>
          <a:lstStyle/>
          <a:p>
            <a:pPr algn="ctr" indent="0" marL="0">
              <a:buNone/>
            </a:pPr>
            <a:r>
              <a:rPr lang="en-US" sz="2000" b="1" dirty="0">
                <a:solidFill>
                  <a:srgbClr val="FFFFFF"/>
                </a:solidFill>
              </a:rPr>
              <a:t>1</a:t>
            </a:r>
            <a:endParaRPr lang="en-US" sz="2000" dirty="0"/>
          </a:p>
        </p:txBody>
      </p:sp>
      <p:sp>
        <p:nvSpPr>
          <p:cNvPr id="6" name="Text 4"/>
          <p:cNvSpPr/>
          <p:nvPr/>
        </p:nvSpPr>
        <p:spPr>
          <a:xfrm>
            <a:off x="1554480" y="1828800"/>
            <a:ext cx="6858000" cy="548640"/>
          </a:xfrm>
          <a:prstGeom prst="rect">
            <a:avLst/>
          </a:prstGeom>
          <a:noFill/>
          <a:ln/>
        </p:spPr>
        <p:txBody>
          <a:bodyPr wrap="square" rtlCol="0" anchor="ctr"/>
          <a:lstStyle/>
          <a:p>
            <a:pPr indent="0" marL="0">
              <a:buNone/>
            </a:pPr>
            <a:r>
              <a:rPr lang="en-US" sz="2000" dirty="0">
                <a:solidFill>
                  <a:srgbClr val="2D3436"/>
                </a:solidFill>
              </a:rPr>
              <a:t>Launch costs are the primary bottleneck, and they are falling exponentially.</a:t>
            </a:r>
            <a:endParaRPr lang="en-US" sz="2000" dirty="0"/>
          </a:p>
        </p:txBody>
      </p:sp>
      <p:sp>
        <p:nvSpPr>
          <p:cNvPr id="7" name="Shape 5"/>
          <p:cNvSpPr/>
          <p:nvPr/>
        </p:nvSpPr>
        <p:spPr>
          <a:xfrm>
            <a:off x="731520" y="3017520"/>
            <a:ext cx="548640" cy="548640"/>
          </a:xfrm>
          <a:prstGeom prst="ellipse">
            <a:avLst/>
          </a:prstGeom>
          <a:solidFill>
            <a:srgbClr val="2E4A7A"/>
          </a:solidFill>
          <a:ln/>
        </p:spPr>
      </p:sp>
      <p:sp>
        <p:nvSpPr>
          <p:cNvPr id="8" name="Text 6"/>
          <p:cNvSpPr/>
          <p:nvPr/>
        </p:nvSpPr>
        <p:spPr>
          <a:xfrm>
            <a:off x="731520" y="3017520"/>
            <a:ext cx="548640" cy="548640"/>
          </a:xfrm>
          <a:prstGeom prst="rect">
            <a:avLst/>
          </a:prstGeom>
          <a:noFill/>
          <a:ln/>
        </p:spPr>
        <p:txBody>
          <a:bodyPr wrap="square" rtlCol="0" anchor="ctr"/>
          <a:lstStyle/>
          <a:p>
            <a:pPr algn="ctr" indent="0" marL="0">
              <a:buNone/>
            </a:pPr>
            <a:r>
              <a:rPr lang="en-US" sz="2000" b="1" dirty="0">
                <a:solidFill>
                  <a:srgbClr val="FFFFFF"/>
                </a:solidFill>
              </a:rPr>
              <a:t>2</a:t>
            </a:r>
            <a:endParaRPr lang="en-US" sz="2000" dirty="0"/>
          </a:p>
        </p:txBody>
      </p:sp>
      <p:sp>
        <p:nvSpPr>
          <p:cNvPr id="9" name="Text 7"/>
          <p:cNvSpPr/>
          <p:nvPr/>
        </p:nvSpPr>
        <p:spPr>
          <a:xfrm>
            <a:off x="1554480" y="3017520"/>
            <a:ext cx="6858000" cy="548640"/>
          </a:xfrm>
          <a:prstGeom prst="rect">
            <a:avLst/>
          </a:prstGeom>
          <a:noFill/>
          <a:ln/>
        </p:spPr>
        <p:txBody>
          <a:bodyPr wrap="square" rtlCol="0" anchor="ctr"/>
          <a:lstStyle/>
          <a:p>
            <a:pPr indent="0" marL="0">
              <a:buNone/>
            </a:pPr>
            <a:r>
              <a:rPr lang="en-US" sz="2000" dirty="0">
                <a:solidFill>
                  <a:srgbClr val="2D3436"/>
                </a:solidFill>
              </a:rPr>
              <a:t>Data and connectivity (SATCOM) remain the near-term economic engines.</a:t>
            </a:r>
            <a:endParaRPr lang="en-US" sz="2000" dirty="0"/>
          </a:p>
        </p:txBody>
      </p:sp>
      <p:sp>
        <p:nvSpPr>
          <p:cNvPr id="10" name="Shape 8"/>
          <p:cNvSpPr/>
          <p:nvPr/>
        </p:nvSpPr>
        <p:spPr>
          <a:xfrm>
            <a:off x="731520" y="4206240"/>
            <a:ext cx="548640" cy="548640"/>
          </a:xfrm>
          <a:prstGeom prst="ellipse">
            <a:avLst/>
          </a:prstGeom>
          <a:solidFill>
            <a:srgbClr val="2E4A7A"/>
          </a:solidFill>
          <a:ln/>
        </p:spPr>
      </p:sp>
      <p:sp>
        <p:nvSpPr>
          <p:cNvPr id="11" name="Text 9"/>
          <p:cNvSpPr/>
          <p:nvPr/>
        </p:nvSpPr>
        <p:spPr>
          <a:xfrm>
            <a:off x="731520" y="4206240"/>
            <a:ext cx="548640" cy="548640"/>
          </a:xfrm>
          <a:prstGeom prst="rect">
            <a:avLst/>
          </a:prstGeom>
          <a:noFill/>
          <a:ln/>
        </p:spPr>
        <p:txBody>
          <a:bodyPr wrap="square" rtlCol="0" anchor="ctr"/>
          <a:lstStyle/>
          <a:p>
            <a:pPr algn="ctr" indent="0" marL="0">
              <a:buNone/>
            </a:pPr>
            <a:r>
              <a:rPr lang="en-US" sz="2000" b="1" dirty="0">
                <a:solidFill>
                  <a:srgbClr val="FFFFFF"/>
                </a:solidFill>
              </a:rPr>
              <a:t>3</a:t>
            </a:r>
            <a:endParaRPr lang="en-US" sz="2000" dirty="0"/>
          </a:p>
        </p:txBody>
      </p:sp>
      <p:sp>
        <p:nvSpPr>
          <p:cNvPr id="12" name="Text 10"/>
          <p:cNvSpPr/>
          <p:nvPr/>
        </p:nvSpPr>
        <p:spPr>
          <a:xfrm>
            <a:off x="1554480" y="4206240"/>
            <a:ext cx="6858000" cy="548640"/>
          </a:xfrm>
          <a:prstGeom prst="rect">
            <a:avLst/>
          </a:prstGeom>
          <a:noFill/>
          <a:ln/>
        </p:spPr>
        <p:txBody>
          <a:bodyPr wrap="square" rtlCol="0" anchor="ctr"/>
          <a:lstStyle/>
          <a:p>
            <a:pPr indent="0" marL="0">
              <a:buNone/>
            </a:pPr>
            <a:r>
              <a:rPr lang="en-US" sz="2000" dirty="0">
                <a:solidFill>
                  <a:srgbClr val="2D3436"/>
                </a:solidFill>
              </a:rPr>
              <a:t>The cislunar economy is transitioning from sci-fi to business plan.</a:t>
            </a:r>
            <a:endParaRPr lang="en-US" sz="2000" dirty="0"/>
          </a:p>
        </p:txBody>
      </p:sp>
      <p:sp>
        <p:nvSpPr>
          <p:cNvPr id="13" name="Text 11"/>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14" name="Text 12"/>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182880"/>
          </a:xfrm>
          <a:prstGeom prst="rect">
            <a:avLst/>
          </a:prstGeom>
          <a:solidFill>
            <a:srgbClr val="E8913A"/>
          </a:solidFill>
          <a:ln/>
        </p:spPr>
      </p:sp>
      <p:sp>
        <p:nvSpPr>
          <p:cNvPr id="3" name="Text 1"/>
          <p:cNvSpPr/>
          <p:nvPr/>
        </p:nvSpPr>
        <p:spPr>
          <a:xfrm>
            <a:off x="0" y="2743200"/>
            <a:ext cx="9144000" cy="914400"/>
          </a:xfrm>
          <a:prstGeom prst="rect">
            <a:avLst/>
          </a:prstGeom>
          <a:noFill/>
          <a:ln/>
        </p:spPr>
        <p:txBody>
          <a:bodyPr wrap="square" rtlCol="0" anchor="ctr"/>
          <a:lstStyle/>
          <a:p>
            <a:pPr algn="ctr" indent="0" marL="0">
              <a:buNone/>
            </a:pPr>
            <a:r>
              <a:rPr lang="en-US" sz="4800" b="1" dirty="0">
                <a:solidFill>
                  <a:srgbClr val="FFFFFF"/>
                </a:solidFill>
                <a:latin typeface="Arial" pitchFamily="34" charset="0"/>
                <a:ea typeface="Arial" pitchFamily="34" charset="-122"/>
                <a:cs typeface="Arial" pitchFamily="34" charset="-120"/>
              </a:rPr>
              <a:t>Questions &amp; Discussion</a:t>
            </a:r>
            <a:endParaRPr lang="en-US" sz="4800" dirty="0"/>
          </a:p>
        </p:txBody>
      </p:sp>
      <p:sp>
        <p:nvSpPr>
          <p:cNvPr id="4" name="Text 2"/>
          <p:cNvSpPr/>
          <p:nvPr/>
        </p:nvSpPr>
        <p:spPr>
          <a:xfrm>
            <a:off x="0" y="3840480"/>
            <a:ext cx="9144000" cy="457200"/>
          </a:xfrm>
          <a:prstGeom prst="rect">
            <a:avLst/>
          </a:prstGeom>
          <a:noFill/>
          <a:ln/>
        </p:spPr>
        <p:txBody>
          <a:bodyPr wrap="square" rtlCol="0" anchor="ctr"/>
          <a:lstStyle/>
          <a:p>
            <a:pPr algn="ctr" indent="0" marL="0">
              <a:buNone/>
            </a:pPr>
            <a:r>
              <a:rPr lang="en-US" sz="1800" dirty="0">
                <a:solidFill>
                  <a:srgbClr val="B0BEC5"/>
                </a:solidFill>
                <a:latin typeface="Arial" pitchFamily="34" charset="0"/>
                <a:ea typeface="Arial" pitchFamily="34" charset="-122"/>
                <a:cs typeface="Arial" pitchFamily="34" charset="-120"/>
              </a:rPr>
              <a:t>The Economics of Space Exploration</a:t>
            </a:r>
            <a:endParaRPr lang="en-US" sz="1800" dirty="0"/>
          </a:p>
        </p:txBody>
      </p:sp>
      <p:sp>
        <p:nvSpPr>
          <p:cNvPr id="5" name="Text 3"/>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B0BEC5"/>
                </a:solidFill>
                <a:latin typeface="Arial" pitchFamily="34" charset="0"/>
                <a:ea typeface="Arial" pitchFamily="34" charset="-122"/>
                <a:cs typeface="Arial" pitchFamily="34" charset="-120"/>
              </a:rPr>
              <a:t>The Economics of Space Exploration</a:t>
            </a:r>
            <a:endParaRPr lang="en-US" sz="1000" dirty="0"/>
          </a:p>
        </p:txBody>
      </p:sp>
      <p:sp>
        <p:nvSpPr>
          <p:cNvPr id="6" name="Text 4"/>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B0BEC5"/>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Agenda: Charting the Space Economy</a:t>
            </a:r>
            <a:endParaRPr lang="en-US" sz="3200" dirty="0"/>
          </a:p>
        </p:txBody>
      </p:sp>
      <p:sp>
        <p:nvSpPr>
          <p:cNvPr id="4" name="Shape 2"/>
          <p:cNvSpPr/>
          <p:nvPr/>
        </p:nvSpPr>
        <p:spPr>
          <a:xfrm>
            <a:off x="457200" y="1371600"/>
            <a:ext cx="73152" cy="4114800"/>
          </a:xfrm>
          <a:prstGeom prst="rect">
            <a:avLst/>
          </a:prstGeom>
          <a:solidFill>
            <a:srgbClr val="E8913A"/>
          </a:solidFill>
          <a:ln/>
        </p:spPr>
      </p:sp>
      <p:sp>
        <p:nvSpPr>
          <p:cNvPr id="5" name="Text 3"/>
          <p:cNvSpPr/>
          <p:nvPr/>
        </p:nvSpPr>
        <p:spPr>
          <a:xfrm>
            <a:off x="731520" y="1371600"/>
            <a:ext cx="7315200" cy="4114800"/>
          </a:xfrm>
          <a:prstGeom prst="rect">
            <a:avLst/>
          </a:prstGeom>
          <a:noFill/>
          <a:ln/>
        </p:spPr>
        <p:txBody>
          <a:bodyPr wrap="square" rtlCol="0" anchor="ctr"/>
          <a:lstStyle/>
          <a:p>
            <a:pPr marL="342900" indent="-342900">
              <a:lnSpc>
                <a:spcPts val="4800"/>
              </a:lnSpc>
              <a:buSzPct val="100000"/>
              <a:buFont typeface="+mj-lt"/>
              <a:buAutoNum type="arabicPeriod" startAt="1"/>
            </a:pPr>
            <a:r>
              <a:rPr lang="en-US" sz="2200" dirty="0">
                <a:solidFill>
                  <a:srgbClr val="2D3436"/>
                </a:solidFill>
                <a:latin typeface="Arial" pitchFamily="34" charset="0"/>
                <a:ea typeface="Arial" pitchFamily="34" charset="-122"/>
                <a:cs typeface="Arial" pitchFamily="34" charset="-120"/>
              </a:rPr>
              <a:t>1. The New Space Race
</a:t>
            </a:r>
            <a:endParaRPr lang="en-US" sz="2200" dirty="0"/>
          </a:p>
          <a:p>
            <a:pPr marL="342900" indent="-342900">
              <a:lnSpc>
                <a:spcPts val="4800"/>
              </a:lnSpc>
              <a:buSzPct val="100000"/>
              <a:buFont typeface="+mj-lt"/>
              <a:buAutoNum type="arabicPeriod" startAt="1"/>
            </a:pPr>
            <a:r>
              <a:rPr lang="en-US" sz="2200" dirty="0">
                <a:solidFill>
                  <a:srgbClr val="2D3436"/>
                </a:solidFill>
                <a:latin typeface="Arial" pitchFamily="34" charset="0"/>
                <a:ea typeface="Arial" pitchFamily="34" charset="-122"/>
                <a:cs typeface="Arial" pitchFamily="34" charset="-120"/>
              </a:rPr>
              <a:t>2. The $1.8 Trillion Projection
</a:t>
            </a:r>
            <a:endParaRPr lang="en-US" sz="2200" dirty="0"/>
          </a:p>
          <a:p>
            <a:pPr marL="342900" indent="-342900">
              <a:lnSpc>
                <a:spcPts val="4800"/>
              </a:lnSpc>
              <a:buSzPct val="100000"/>
              <a:buFont typeface="+mj-lt"/>
              <a:buAutoNum type="arabicPeriod" startAt="1"/>
            </a:pPr>
            <a:r>
              <a:rPr lang="en-US" sz="2200" dirty="0">
                <a:solidFill>
                  <a:srgbClr val="2D3436"/>
                </a:solidFill>
                <a:latin typeface="Arial" pitchFamily="34" charset="0"/>
                <a:ea typeface="Arial" pitchFamily="34" charset="-122"/>
                <a:cs typeface="Arial" pitchFamily="34" charset="-120"/>
              </a:rPr>
              <a:t>3. Market Segments &amp; Growth
</a:t>
            </a:r>
            <a:endParaRPr lang="en-US" sz="2200" dirty="0"/>
          </a:p>
          <a:p>
            <a:pPr marL="342900" indent="-342900">
              <a:lnSpc>
                <a:spcPts val="4800"/>
              </a:lnSpc>
              <a:buSzPct val="100000"/>
              <a:buFont typeface="+mj-lt"/>
              <a:buAutoNum type="arabicPeriod" startAt="1"/>
            </a:pPr>
            <a:r>
              <a:rPr lang="en-US" sz="2200" dirty="0">
                <a:solidFill>
                  <a:srgbClr val="2D3436"/>
                </a:solidFill>
                <a:latin typeface="Arial" pitchFamily="34" charset="0"/>
                <a:ea typeface="Arial" pitchFamily="34" charset="-122"/>
                <a:cs typeface="Arial" pitchFamily="34" charset="-120"/>
              </a:rPr>
              <a:t>4. Infrastructure &amp; Launch Costs
</a:t>
            </a:r>
            <a:endParaRPr lang="en-US" sz="2200" dirty="0"/>
          </a:p>
          <a:p>
            <a:pPr marL="342900" indent="-342900">
              <a:lnSpc>
                <a:spcPts val="4800"/>
              </a:lnSpc>
              <a:buSzPct val="100000"/>
              <a:buFont typeface="+mj-lt"/>
              <a:buAutoNum type="arabicPeriod" startAt="1"/>
            </a:pPr>
            <a:r>
              <a:rPr lang="en-US" sz="2200" dirty="0">
                <a:solidFill>
                  <a:srgbClr val="2D3436"/>
                </a:solidFill>
                <a:latin typeface="Arial" pitchFamily="34" charset="0"/>
                <a:ea typeface="Arial" pitchFamily="34" charset="-122"/>
                <a:cs typeface="Arial" pitchFamily="34" charset="-120"/>
              </a:rPr>
              <a:t>5. Future Frontiers &amp; Risks</a:t>
            </a:r>
            <a:endParaRPr lang="en-US" sz="2200" dirty="0"/>
          </a:p>
        </p:txBody>
      </p:sp>
      <p:sp>
        <p:nvSpPr>
          <p:cNvPr id="6" name="Text 4"/>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7" name="Text 5"/>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The Shift to Commercial Spaceflight</a:t>
            </a:r>
            <a:endParaRPr lang="en-US" sz="3200" dirty="0"/>
          </a:p>
        </p:txBody>
      </p:sp>
      <p:sp>
        <p:nvSpPr>
          <p:cNvPr id="4" name="Shape 2"/>
          <p:cNvSpPr/>
          <p:nvPr/>
        </p:nvSpPr>
        <p:spPr>
          <a:xfrm>
            <a:off x="457200" y="1371600"/>
            <a:ext cx="3840480" cy="4114800"/>
          </a:xfrm>
          <a:prstGeom prst="roundRect">
            <a:avLst>
              <a:gd name="adj" fmla="val 1190"/>
            </a:avLst>
          </a:prstGeom>
          <a:solidFill>
            <a:srgbClr val="FFFFFF"/>
          </a:solidFill>
          <a:ln w="12700">
            <a:solidFill>
              <a:srgbClr val="DDDDDD"/>
            </a:solidFill>
            <a:prstDash val="solid"/>
          </a:ln>
        </p:spPr>
      </p:sp>
      <p:sp>
        <p:nvSpPr>
          <p:cNvPr id="5" name="Text 3"/>
          <p:cNvSpPr/>
          <p:nvPr/>
        </p:nvSpPr>
        <p:spPr>
          <a:xfrm>
            <a:off x="640080" y="1645920"/>
            <a:ext cx="3474720" cy="457200"/>
          </a:xfrm>
          <a:prstGeom prst="rect">
            <a:avLst/>
          </a:prstGeom>
          <a:noFill/>
          <a:ln/>
        </p:spPr>
        <p:txBody>
          <a:bodyPr wrap="square" rtlCol="0" anchor="ctr"/>
          <a:lstStyle/>
          <a:p>
            <a:pPr indent="0" marL="0">
              <a:buNone/>
            </a:pPr>
            <a:r>
              <a:rPr lang="en-US" sz="1800" b="1" dirty="0">
                <a:solidFill>
                  <a:srgbClr val="2E4A7A"/>
                </a:solidFill>
              </a:rPr>
              <a:t>Government to Commercial</a:t>
            </a:r>
            <a:endParaRPr lang="en-US" sz="1800" dirty="0"/>
          </a:p>
        </p:txBody>
      </p:sp>
      <p:sp>
        <p:nvSpPr>
          <p:cNvPr id="6" name="Text 4"/>
          <p:cNvSpPr/>
          <p:nvPr/>
        </p:nvSpPr>
        <p:spPr>
          <a:xfrm>
            <a:off x="640080" y="2286000"/>
            <a:ext cx="3474720" cy="2743200"/>
          </a:xfrm>
          <a:prstGeom prst="rect">
            <a:avLst/>
          </a:prstGeom>
          <a:noFill/>
          <a:ln/>
        </p:spPr>
        <p:txBody>
          <a:bodyPr wrap="square" rtlCol="0" anchor="t"/>
          <a:lstStyle/>
          <a:p>
            <a:pPr indent="0" marL="0">
              <a:buNone/>
            </a:pPr>
            <a:r>
              <a:rPr lang="en-US" sz="1600" dirty="0">
                <a:solidFill>
                  <a:srgbClr val="2D3436"/>
                </a:solidFill>
              </a:rPr>
              <a:t>Historically, space access was monopolized by superpowers due to prohibitive costs and strategic military implications. Today, private enterprises lead in launch frequency, innovation speed, and cost-reduction, shifting NASA and ESA from operators to customers.</a:t>
            </a:r>
            <a:endParaRPr lang="en-US" sz="1600" dirty="0"/>
          </a:p>
        </p:txBody>
      </p:sp>
      <p:sp>
        <p:nvSpPr>
          <p:cNvPr id="7" name="Shape 5"/>
          <p:cNvSpPr/>
          <p:nvPr/>
        </p:nvSpPr>
        <p:spPr>
          <a:xfrm>
            <a:off x="4846320" y="1371600"/>
            <a:ext cx="3840480" cy="4114800"/>
          </a:xfrm>
          <a:prstGeom prst="roundRect">
            <a:avLst>
              <a:gd name="adj" fmla="val 1190"/>
            </a:avLst>
          </a:prstGeom>
          <a:solidFill>
            <a:srgbClr val="1B2A4A"/>
          </a:solidFill>
          <a:ln/>
        </p:spPr>
      </p:sp>
      <p:sp>
        <p:nvSpPr>
          <p:cNvPr id="8" name="Text 6"/>
          <p:cNvSpPr/>
          <p:nvPr/>
        </p:nvSpPr>
        <p:spPr>
          <a:xfrm>
            <a:off x="5029200" y="2286000"/>
            <a:ext cx="3474720" cy="1371600"/>
          </a:xfrm>
          <a:prstGeom prst="rect">
            <a:avLst/>
          </a:prstGeom>
          <a:noFill/>
          <a:ln/>
        </p:spPr>
        <p:txBody>
          <a:bodyPr wrap="square" rtlCol="0" anchor="ctr"/>
          <a:lstStyle/>
          <a:p>
            <a:pPr algn="ctr" indent="0" marL="0">
              <a:buNone/>
            </a:pPr>
            <a:r>
              <a:rPr lang="en-US" sz="8000" b="1" dirty="0">
                <a:solidFill>
                  <a:srgbClr val="E8913A"/>
                </a:solidFill>
              </a:rPr>
              <a:t>77%</a:t>
            </a:r>
            <a:endParaRPr lang="en-US" sz="8000" dirty="0"/>
          </a:p>
        </p:txBody>
      </p:sp>
      <p:sp>
        <p:nvSpPr>
          <p:cNvPr id="9" name="Text 7"/>
          <p:cNvSpPr/>
          <p:nvPr/>
        </p:nvSpPr>
        <p:spPr>
          <a:xfrm>
            <a:off x="5029200" y="3657600"/>
            <a:ext cx="3474720" cy="914400"/>
          </a:xfrm>
          <a:prstGeom prst="rect">
            <a:avLst/>
          </a:prstGeom>
          <a:noFill/>
          <a:ln/>
        </p:spPr>
        <p:txBody>
          <a:bodyPr wrap="square" rtlCol="0" anchor="ctr"/>
          <a:lstStyle/>
          <a:p>
            <a:pPr algn="ctr" indent="0" marL="0">
              <a:buNone/>
            </a:pPr>
            <a:r>
              <a:rPr lang="en-US" sz="1600" dirty="0">
                <a:solidFill>
                  <a:srgbClr val="FFFFFF"/>
                </a:solidFill>
              </a:rPr>
              <a:t>Drop in heavy launch costs per kg</a:t>
            </a:r>
            <a:endParaRPr lang="en-US" sz="1600" dirty="0"/>
          </a:p>
          <a:p>
            <a:pPr algn="ctr" indent="0" marL="0">
              <a:buNone/>
            </a:pPr>
            <a:r>
              <a:rPr lang="en-US" sz="1600" dirty="0">
                <a:solidFill>
                  <a:srgbClr val="FFFFFF"/>
                </a:solidFill>
              </a:rPr>
              <a:t>since 2006 (Space Shuttle vs. Falcon 9)</a:t>
            </a:r>
            <a:endParaRPr lang="en-US" sz="1600" dirty="0"/>
          </a:p>
        </p:txBody>
      </p:sp>
      <p:sp>
        <p:nvSpPr>
          <p:cNvPr id="10" name="Text 8"/>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11" name="Text 9"/>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0" y="2286000"/>
            <a:ext cx="9144000" cy="1371600"/>
          </a:xfrm>
          <a:prstGeom prst="rect">
            <a:avLst/>
          </a:prstGeom>
          <a:noFill/>
          <a:ln/>
        </p:spPr>
        <p:txBody>
          <a:bodyPr wrap="square" rtlCol="0" anchor="ctr"/>
          <a:lstStyle/>
          <a:p>
            <a:pPr algn="ctr" indent="0" marL="0">
              <a:buNone/>
            </a:pPr>
            <a:r>
              <a:rPr lang="en-US" sz="10000" b="1" dirty="0">
                <a:solidFill>
                  <a:srgbClr val="E8913A"/>
                </a:solidFill>
                <a:latin typeface="Arial" pitchFamily="34" charset="0"/>
                <a:ea typeface="Arial" pitchFamily="34" charset="-122"/>
                <a:cs typeface="Arial" pitchFamily="34" charset="-120"/>
              </a:rPr>
              <a:t>$1.8 Trillion</a:t>
            </a:r>
            <a:endParaRPr lang="en-US" sz="10000" dirty="0"/>
          </a:p>
        </p:txBody>
      </p:sp>
      <p:sp>
        <p:nvSpPr>
          <p:cNvPr id="3" name="Shape 1"/>
          <p:cNvSpPr/>
          <p:nvPr/>
        </p:nvSpPr>
        <p:spPr>
          <a:xfrm>
            <a:off x="2743200" y="3840480"/>
            <a:ext cx="3657600" cy="0"/>
          </a:xfrm>
          <a:prstGeom prst="line">
            <a:avLst/>
          </a:prstGeom>
          <a:noFill/>
          <a:ln w="25400">
            <a:solidFill>
              <a:srgbClr val="B0BEC5"/>
            </a:solidFill>
            <a:prstDash val="solid"/>
          </a:ln>
        </p:spPr>
      </p:sp>
      <p:sp>
        <p:nvSpPr>
          <p:cNvPr id="4" name="Text 2"/>
          <p:cNvSpPr/>
          <p:nvPr/>
        </p:nvSpPr>
        <p:spPr>
          <a:xfrm>
            <a:off x="0" y="4114800"/>
            <a:ext cx="9144000" cy="731520"/>
          </a:xfrm>
          <a:prstGeom prst="rect">
            <a:avLst/>
          </a:prstGeom>
          <a:noFill/>
          <a:ln/>
        </p:spPr>
        <p:txBody>
          <a:bodyPr wrap="square" rtlCol="0" anchor="ctr"/>
          <a:lstStyle/>
          <a:p>
            <a:pPr algn="ctr" indent="0" marL="0">
              <a:buNone/>
            </a:pPr>
            <a:r>
              <a:rPr lang="en-US" sz="2800" dirty="0">
                <a:solidFill>
                  <a:srgbClr val="FFFFFF"/>
                </a:solidFill>
                <a:latin typeface="Arial" pitchFamily="34" charset="0"/>
                <a:ea typeface="Arial" pitchFamily="34" charset="-122"/>
                <a:cs typeface="Arial" pitchFamily="34" charset="-120"/>
              </a:rPr>
              <a:t>Projected Space Economy Value by 2035</a:t>
            </a:r>
            <a:endParaRPr lang="en-US" sz="2800" dirty="0"/>
          </a:p>
        </p:txBody>
      </p:sp>
      <p:sp>
        <p:nvSpPr>
          <p:cNvPr id="5" name="Text 3"/>
          <p:cNvSpPr/>
          <p:nvPr/>
        </p:nvSpPr>
        <p:spPr>
          <a:xfrm>
            <a:off x="0" y="5029200"/>
            <a:ext cx="9144000" cy="457200"/>
          </a:xfrm>
          <a:prstGeom prst="rect">
            <a:avLst/>
          </a:prstGeom>
          <a:noFill/>
          <a:ln/>
        </p:spPr>
        <p:txBody>
          <a:bodyPr wrap="square" rtlCol="0" anchor="ctr"/>
          <a:lstStyle/>
          <a:p>
            <a:pPr algn="ctr" indent="0" marL="0">
              <a:buNone/>
            </a:pPr>
            <a:r>
              <a:rPr lang="en-US" sz="1400" dirty="0">
                <a:solidFill>
                  <a:srgbClr val="B0BEC5"/>
                </a:solidFill>
                <a:latin typeface="Arial" pitchFamily="34" charset="0"/>
                <a:ea typeface="Arial" pitchFamily="34" charset="-122"/>
                <a:cs typeface="Arial" pitchFamily="34" charset="-120"/>
              </a:rPr>
              <a:t>Source: World Economic Forum / McKinsey (2024)</a:t>
            </a:r>
            <a:endParaRPr lang="en-US" sz="1400" dirty="0"/>
          </a:p>
        </p:txBody>
      </p:sp>
      <p:sp>
        <p:nvSpPr>
          <p:cNvPr id="6" name="Text 4"/>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B0BEC5"/>
                </a:solidFill>
                <a:latin typeface="Arial" pitchFamily="34" charset="0"/>
                <a:ea typeface="Arial" pitchFamily="34" charset="-122"/>
                <a:cs typeface="Arial" pitchFamily="34" charset="-120"/>
              </a:rPr>
              <a:t>The Economics of Space Exploration</a:t>
            </a:r>
            <a:endParaRPr lang="en-US" sz="1000" dirty="0"/>
          </a:p>
        </p:txBody>
      </p:sp>
      <p:sp>
        <p:nvSpPr>
          <p:cNvPr id="7" name="Text 5"/>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B0BEC5"/>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Current Space Economy Segments</a:t>
            </a:r>
            <a:endParaRPr lang="en-US" sz="3200" dirty="0"/>
          </a:p>
        </p:txBody>
      </p:sp>
      <p:graphicFrame>
        <p:nvGraphicFramePr>
          <p:cNvPr id="4" name="Chart 0" descr=""/>
          <p:cNvGraphicFramePr/>
          <p:nvPr/>
        </p:nvGraphicFramePr>
        <p:xfrm>
          <a:off x="457200" y="1371600"/>
          <a:ext cx="8229600" cy="41148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6" name="Text 3"/>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Revenue Distribution Focus</a:t>
            </a:r>
            <a:endParaRPr lang="en-US" sz="3200" dirty="0"/>
          </a:p>
        </p:txBody>
      </p:sp>
      <p:graphicFrame>
        <p:nvGraphicFramePr>
          <p:cNvPr id="4" name="Chart 0" descr=""/>
          <p:cNvGraphicFramePr/>
          <p:nvPr/>
        </p:nvGraphicFramePr>
        <p:xfrm>
          <a:off x="914400" y="1371600"/>
          <a:ext cx="7315200" cy="41148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6400800" y="1828800"/>
            <a:ext cx="2286000" cy="457200"/>
          </a:xfrm>
          <a:prstGeom prst="rect">
            <a:avLst/>
          </a:prstGeom>
          <a:noFill/>
          <a:ln/>
        </p:spPr>
        <p:txBody>
          <a:bodyPr wrap="square" rtlCol="0" anchor="ctr"/>
          <a:lstStyle/>
          <a:p>
            <a:pPr indent="0" marL="0">
              <a:buNone/>
            </a:pPr>
            <a:r>
              <a:rPr lang="en-US" sz="1800" b="1" dirty="0">
                <a:solidFill>
                  <a:srgbClr val="2E4A7A"/>
                </a:solidFill>
              </a:rPr>
              <a:t>SATCOM Dominance</a:t>
            </a:r>
            <a:endParaRPr lang="en-US" sz="1800" dirty="0"/>
          </a:p>
        </p:txBody>
      </p:sp>
      <p:sp>
        <p:nvSpPr>
          <p:cNvPr id="6" name="Text 3"/>
          <p:cNvSpPr/>
          <p:nvPr/>
        </p:nvSpPr>
        <p:spPr>
          <a:xfrm>
            <a:off x="6400800" y="2286000"/>
            <a:ext cx="2286000" cy="1828800"/>
          </a:xfrm>
          <a:prstGeom prst="rect">
            <a:avLst/>
          </a:prstGeom>
          <a:noFill/>
          <a:ln/>
        </p:spPr>
        <p:txBody>
          <a:bodyPr wrap="square" rtlCol="0" anchor="ctr"/>
          <a:lstStyle/>
          <a:p>
            <a:pPr indent="0" marL="0">
              <a:buNone/>
            </a:pPr>
            <a:r>
              <a:rPr lang="en-US" sz="1400" dirty="0">
                <a:solidFill>
                  <a:srgbClr val="2D3436"/>
                </a:solidFill>
              </a:rPr>
              <a:t>Communications and navigation remain the primary revenue drivers, though Earth Observation is growing rapidly due to climate tracking needs.</a:t>
            </a:r>
            <a:endParaRPr lang="en-US" sz="1400" dirty="0"/>
          </a:p>
        </p:txBody>
      </p:sp>
      <p:sp>
        <p:nvSpPr>
          <p:cNvPr id="7" name="Text 4"/>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8" name="Text 5"/>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FFFFFF"/>
                </a:solidFill>
                <a:latin typeface="Arial" pitchFamily="34" charset="0"/>
                <a:ea typeface="Arial" pitchFamily="34" charset="-122"/>
                <a:cs typeface="Arial" pitchFamily="34" charset="-120"/>
              </a:rPr>
              <a:t>Commercial Milestones</a:t>
            </a:r>
            <a:endParaRPr lang="en-US" sz="3200" dirty="0"/>
          </a:p>
        </p:txBody>
      </p:sp>
      <p:sp>
        <p:nvSpPr>
          <p:cNvPr id="3" name="Shape 1"/>
          <p:cNvSpPr/>
          <p:nvPr/>
        </p:nvSpPr>
        <p:spPr>
          <a:xfrm>
            <a:off x="914400" y="3200400"/>
            <a:ext cx="7315200" cy="0"/>
          </a:xfrm>
          <a:prstGeom prst="line">
            <a:avLst/>
          </a:prstGeom>
          <a:noFill/>
          <a:ln w="25400">
            <a:solidFill>
              <a:srgbClr val="B0BEC5"/>
            </a:solidFill>
            <a:prstDash val="solid"/>
          </a:ln>
        </p:spPr>
      </p:sp>
      <p:sp>
        <p:nvSpPr>
          <p:cNvPr id="4" name="Shape 2"/>
          <p:cNvSpPr/>
          <p:nvPr/>
        </p:nvSpPr>
        <p:spPr>
          <a:xfrm>
            <a:off x="777240" y="3063240"/>
            <a:ext cx="274320" cy="274320"/>
          </a:xfrm>
          <a:prstGeom prst="ellipse">
            <a:avLst/>
          </a:prstGeom>
          <a:solidFill>
            <a:srgbClr val="E8913A"/>
          </a:solidFill>
          <a:ln/>
        </p:spPr>
      </p:sp>
      <p:sp>
        <p:nvSpPr>
          <p:cNvPr id="5" name="Text 3"/>
          <p:cNvSpPr/>
          <p:nvPr/>
        </p:nvSpPr>
        <p:spPr>
          <a:xfrm>
            <a:off x="228600" y="2286000"/>
            <a:ext cx="1371600" cy="457200"/>
          </a:xfrm>
          <a:prstGeom prst="rect">
            <a:avLst/>
          </a:prstGeom>
          <a:noFill/>
          <a:ln/>
        </p:spPr>
        <p:txBody>
          <a:bodyPr wrap="square" rtlCol="0" anchor="ctr"/>
          <a:lstStyle/>
          <a:p>
            <a:pPr algn="ctr" indent="0" marL="0">
              <a:buNone/>
            </a:pPr>
            <a:r>
              <a:rPr lang="en-US" sz="2000" b="1" dirty="0">
                <a:solidFill>
                  <a:srgbClr val="FFFFFF"/>
                </a:solidFill>
              </a:rPr>
              <a:t>2002</a:t>
            </a:r>
            <a:endParaRPr lang="en-US" sz="2000" dirty="0"/>
          </a:p>
        </p:txBody>
      </p:sp>
      <p:sp>
        <p:nvSpPr>
          <p:cNvPr id="6" name="Text 4"/>
          <p:cNvSpPr/>
          <p:nvPr/>
        </p:nvSpPr>
        <p:spPr>
          <a:xfrm>
            <a:off x="228600" y="3474720"/>
            <a:ext cx="1371600" cy="914400"/>
          </a:xfrm>
          <a:prstGeom prst="rect">
            <a:avLst/>
          </a:prstGeom>
          <a:noFill/>
          <a:ln/>
        </p:spPr>
        <p:txBody>
          <a:bodyPr wrap="square" rtlCol="0" anchor="t"/>
          <a:lstStyle/>
          <a:p>
            <a:pPr algn="ctr" indent="0" marL="0">
              <a:buNone/>
            </a:pPr>
            <a:r>
              <a:rPr lang="en-US" sz="1400" dirty="0">
                <a:solidFill>
                  <a:srgbClr val="B0BEC5"/>
                </a:solidFill>
              </a:rPr>
              <a:t>SpaceX Founded</a:t>
            </a:r>
            <a:endParaRPr lang="en-US" sz="1400" dirty="0"/>
          </a:p>
        </p:txBody>
      </p:sp>
      <p:sp>
        <p:nvSpPr>
          <p:cNvPr id="7" name="Shape 5"/>
          <p:cNvSpPr/>
          <p:nvPr/>
        </p:nvSpPr>
        <p:spPr>
          <a:xfrm>
            <a:off x="2606040" y="3063240"/>
            <a:ext cx="274320" cy="274320"/>
          </a:xfrm>
          <a:prstGeom prst="ellipse">
            <a:avLst/>
          </a:prstGeom>
          <a:solidFill>
            <a:srgbClr val="E8913A"/>
          </a:solidFill>
          <a:ln/>
        </p:spPr>
      </p:sp>
      <p:sp>
        <p:nvSpPr>
          <p:cNvPr id="8" name="Text 6"/>
          <p:cNvSpPr/>
          <p:nvPr/>
        </p:nvSpPr>
        <p:spPr>
          <a:xfrm>
            <a:off x="2057400" y="2286000"/>
            <a:ext cx="1371600" cy="457200"/>
          </a:xfrm>
          <a:prstGeom prst="rect">
            <a:avLst/>
          </a:prstGeom>
          <a:noFill/>
          <a:ln/>
        </p:spPr>
        <p:txBody>
          <a:bodyPr wrap="square" rtlCol="0" anchor="ctr"/>
          <a:lstStyle/>
          <a:p>
            <a:pPr algn="ctr" indent="0" marL="0">
              <a:buNone/>
            </a:pPr>
            <a:r>
              <a:rPr lang="en-US" sz="2000" b="1" dirty="0">
                <a:solidFill>
                  <a:srgbClr val="FFFFFF"/>
                </a:solidFill>
              </a:rPr>
              <a:t>2012</a:t>
            </a:r>
            <a:endParaRPr lang="en-US" sz="2000" dirty="0"/>
          </a:p>
        </p:txBody>
      </p:sp>
      <p:sp>
        <p:nvSpPr>
          <p:cNvPr id="9" name="Text 7"/>
          <p:cNvSpPr/>
          <p:nvPr/>
        </p:nvSpPr>
        <p:spPr>
          <a:xfrm>
            <a:off x="2057400" y="3474720"/>
            <a:ext cx="1371600" cy="914400"/>
          </a:xfrm>
          <a:prstGeom prst="rect">
            <a:avLst/>
          </a:prstGeom>
          <a:noFill/>
          <a:ln/>
        </p:spPr>
        <p:txBody>
          <a:bodyPr wrap="square" rtlCol="0" anchor="t"/>
          <a:lstStyle/>
          <a:p>
            <a:pPr algn="ctr" indent="0" marL="0">
              <a:buNone/>
            </a:pPr>
            <a:r>
              <a:rPr lang="en-US" sz="1400" dirty="0">
                <a:solidFill>
                  <a:srgbClr val="B0BEC5"/>
                </a:solidFill>
              </a:rPr>
              <a:t>First ISS Commercial Cargo</a:t>
            </a:r>
            <a:endParaRPr lang="en-US" sz="1400" dirty="0"/>
          </a:p>
        </p:txBody>
      </p:sp>
      <p:sp>
        <p:nvSpPr>
          <p:cNvPr id="10" name="Shape 8"/>
          <p:cNvSpPr/>
          <p:nvPr/>
        </p:nvSpPr>
        <p:spPr>
          <a:xfrm>
            <a:off x="4434840" y="3063240"/>
            <a:ext cx="274320" cy="274320"/>
          </a:xfrm>
          <a:prstGeom prst="ellipse">
            <a:avLst/>
          </a:prstGeom>
          <a:solidFill>
            <a:srgbClr val="E8913A"/>
          </a:solidFill>
          <a:ln/>
        </p:spPr>
      </p:sp>
      <p:sp>
        <p:nvSpPr>
          <p:cNvPr id="11" name="Text 9"/>
          <p:cNvSpPr/>
          <p:nvPr/>
        </p:nvSpPr>
        <p:spPr>
          <a:xfrm>
            <a:off x="3886200" y="2286000"/>
            <a:ext cx="1371600" cy="457200"/>
          </a:xfrm>
          <a:prstGeom prst="rect">
            <a:avLst/>
          </a:prstGeom>
          <a:noFill/>
          <a:ln/>
        </p:spPr>
        <p:txBody>
          <a:bodyPr wrap="square" rtlCol="0" anchor="ctr"/>
          <a:lstStyle/>
          <a:p>
            <a:pPr algn="ctr" indent="0" marL="0">
              <a:buNone/>
            </a:pPr>
            <a:r>
              <a:rPr lang="en-US" sz="2000" b="1" dirty="0">
                <a:solidFill>
                  <a:srgbClr val="FFFFFF"/>
                </a:solidFill>
              </a:rPr>
              <a:t>2015</a:t>
            </a:r>
            <a:endParaRPr lang="en-US" sz="2000" dirty="0"/>
          </a:p>
        </p:txBody>
      </p:sp>
      <p:sp>
        <p:nvSpPr>
          <p:cNvPr id="12" name="Text 10"/>
          <p:cNvSpPr/>
          <p:nvPr/>
        </p:nvSpPr>
        <p:spPr>
          <a:xfrm>
            <a:off x="3886200" y="3474720"/>
            <a:ext cx="1371600" cy="914400"/>
          </a:xfrm>
          <a:prstGeom prst="rect">
            <a:avLst/>
          </a:prstGeom>
          <a:noFill/>
          <a:ln/>
        </p:spPr>
        <p:txBody>
          <a:bodyPr wrap="square" rtlCol="0" anchor="t"/>
          <a:lstStyle/>
          <a:p>
            <a:pPr algn="ctr" indent="0" marL="0">
              <a:buNone/>
            </a:pPr>
            <a:r>
              <a:rPr lang="en-US" sz="1400" dirty="0">
                <a:solidFill>
                  <a:srgbClr val="B0BEC5"/>
                </a:solidFill>
              </a:rPr>
              <a:t>First Falcon 9 Landing</a:t>
            </a:r>
            <a:endParaRPr lang="en-US" sz="1400" dirty="0"/>
          </a:p>
        </p:txBody>
      </p:sp>
      <p:sp>
        <p:nvSpPr>
          <p:cNvPr id="13" name="Shape 11"/>
          <p:cNvSpPr/>
          <p:nvPr/>
        </p:nvSpPr>
        <p:spPr>
          <a:xfrm>
            <a:off x="6263640" y="3063240"/>
            <a:ext cx="274320" cy="274320"/>
          </a:xfrm>
          <a:prstGeom prst="ellipse">
            <a:avLst/>
          </a:prstGeom>
          <a:solidFill>
            <a:srgbClr val="E8913A"/>
          </a:solidFill>
          <a:ln/>
        </p:spPr>
      </p:sp>
      <p:sp>
        <p:nvSpPr>
          <p:cNvPr id="14" name="Text 12"/>
          <p:cNvSpPr/>
          <p:nvPr/>
        </p:nvSpPr>
        <p:spPr>
          <a:xfrm>
            <a:off x="5715000" y="2286000"/>
            <a:ext cx="1371600" cy="457200"/>
          </a:xfrm>
          <a:prstGeom prst="rect">
            <a:avLst/>
          </a:prstGeom>
          <a:noFill/>
          <a:ln/>
        </p:spPr>
        <p:txBody>
          <a:bodyPr wrap="square" rtlCol="0" anchor="ctr"/>
          <a:lstStyle/>
          <a:p>
            <a:pPr algn="ctr" indent="0" marL="0">
              <a:buNone/>
            </a:pPr>
            <a:r>
              <a:rPr lang="en-US" sz="2000" b="1" dirty="0">
                <a:solidFill>
                  <a:srgbClr val="FFFFFF"/>
                </a:solidFill>
              </a:rPr>
              <a:t>2020</a:t>
            </a:r>
            <a:endParaRPr lang="en-US" sz="2000" dirty="0"/>
          </a:p>
        </p:txBody>
      </p:sp>
      <p:sp>
        <p:nvSpPr>
          <p:cNvPr id="15" name="Text 13"/>
          <p:cNvSpPr/>
          <p:nvPr/>
        </p:nvSpPr>
        <p:spPr>
          <a:xfrm>
            <a:off x="5715000" y="3474720"/>
            <a:ext cx="1371600" cy="914400"/>
          </a:xfrm>
          <a:prstGeom prst="rect">
            <a:avLst/>
          </a:prstGeom>
          <a:noFill/>
          <a:ln/>
        </p:spPr>
        <p:txBody>
          <a:bodyPr wrap="square" rtlCol="0" anchor="t"/>
          <a:lstStyle/>
          <a:p>
            <a:pPr algn="ctr" indent="0" marL="0">
              <a:buNone/>
            </a:pPr>
            <a:r>
              <a:rPr lang="en-US" sz="1400" dirty="0">
                <a:solidFill>
                  <a:srgbClr val="B0BEC5"/>
                </a:solidFill>
              </a:rPr>
              <a:t>First Commercial Crew</a:t>
            </a:r>
            <a:endParaRPr lang="en-US" sz="1400" dirty="0"/>
          </a:p>
        </p:txBody>
      </p:sp>
      <p:sp>
        <p:nvSpPr>
          <p:cNvPr id="16" name="Shape 14"/>
          <p:cNvSpPr/>
          <p:nvPr/>
        </p:nvSpPr>
        <p:spPr>
          <a:xfrm>
            <a:off x="8092440" y="3063240"/>
            <a:ext cx="274320" cy="274320"/>
          </a:xfrm>
          <a:prstGeom prst="ellipse">
            <a:avLst/>
          </a:prstGeom>
          <a:solidFill>
            <a:srgbClr val="E8913A"/>
          </a:solidFill>
          <a:ln/>
        </p:spPr>
      </p:sp>
      <p:sp>
        <p:nvSpPr>
          <p:cNvPr id="17" name="Text 15"/>
          <p:cNvSpPr/>
          <p:nvPr/>
        </p:nvSpPr>
        <p:spPr>
          <a:xfrm>
            <a:off x="7543800" y="2286000"/>
            <a:ext cx="1371600" cy="457200"/>
          </a:xfrm>
          <a:prstGeom prst="rect">
            <a:avLst/>
          </a:prstGeom>
          <a:noFill/>
          <a:ln/>
        </p:spPr>
        <p:txBody>
          <a:bodyPr wrap="square" rtlCol="0" anchor="ctr"/>
          <a:lstStyle/>
          <a:p>
            <a:pPr algn="ctr" indent="0" marL="0">
              <a:buNone/>
            </a:pPr>
            <a:r>
              <a:rPr lang="en-US" sz="2000" b="1" dirty="0">
                <a:solidFill>
                  <a:srgbClr val="FFFFFF"/>
                </a:solidFill>
              </a:rPr>
              <a:t>2024</a:t>
            </a:r>
            <a:endParaRPr lang="en-US" sz="2000" dirty="0"/>
          </a:p>
        </p:txBody>
      </p:sp>
      <p:sp>
        <p:nvSpPr>
          <p:cNvPr id="18" name="Text 16"/>
          <p:cNvSpPr/>
          <p:nvPr/>
        </p:nvSpPr>
        <p:spPr>
          <a:xfrm>
            <a:off x="7543800" y="3474720"/>
            <a:ext cx="1371600" cy="914400"/>
          </a:xfrm>
          <a:prstGeom prst="rect">
            <a:avLst/>
          </a:prstGeom>
          <a:noFill/>
          <a:ln/>
        </p:spPr>
        <p:txBody>
          <a:bodyPr wrap="square" rtlCol="0" anchor="t"/>
          <a:lstStyle/>
          <a:p>
            <a:pPr algn="ctr" indent="0" marL="0">
              <a:buNone/>
            </a:pPr>
            <a:r>
              <a:rPr lang="en-US" sz="1400" dirty="0">
                <a:solidFill>
                  <a:srgbClr val="B0BEC5"/>
                </a:solidFill>
              </a:rPr>
              <a:t>Starship Heavy Tests</a:t>
            </a:r>
            <a:endParaRPr lang="en-US" sz="1400" dirty="0"/>
          </a:p>
        </p:txBody>
      </p:sp>
      <p:sp>
        <p:nvSpPr>
          <p:cNvPr id="19" name="Text 17"/>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B0BEC5"/>
                </a:solidFill>
                <a:latin typeface="Arial" pitchFamily="34" charset="0"/>
                <a:ea typeface="Arial" pitchFamily="34" charset="-122"/>
                <a:cs typeface="Arial" pitchFamily="34" charset="-120"/>
              </a:rPr>
              <a:t>The Economics of Space Exploration</a:t>
            </a:r>
            <a:endParaRPr lang="en-US" sz="1000" dirty="0"/>
          </a:p>
        </p:txBody>
      </p:sp>
      <p:sp>
        <p:nvSpPr>
          <p:cNvPr id="20" name="Text 18"/>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B0BEC5"/>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Launch Vehicle Economics</a:t>
            </a:r>
            <a:endParaRPr lang="en-US" sz="32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1828800"/>
          <a:ext cx="8229600" cy="914400"/>
        </p:xfrm>
        <a:graphic>
          <a:graphicData uri="http://schemas.openxmlformats.org/drawingml/2006/table">
            <a:tbl>
              <a:tblPr/>
              <a:tblGrid>
                <a:gridCol w="2057400"/>
                <a:gridCol w="2057400"/>
                <a:gridCol w="2057400"/>
                <a:gridCol w="2057400"/>
              </a:tblGrid>
              <a:tr h="548640">
                <a:tc>
                  <a:txBody>
                    <a:bodyPr/>
                    <a:lstStyle/>
                    <a:p>
                      <a:pPr algn="ctr" indent="0" marL="0">
                        <a:buNone/>
                      </a:pPr>
                      <a:r>
                        <a:rPr lang="en-US" sz="1600" b="1" dirty="0">
                          <a:solidFill>
                            <a:srgbClr val="FFFFFF"/>
                          </a:solidFill>
                          <a:latin typeface="Arial" pitchFamily="34" charset="0"/>
                          <a:ea typeface="Arial" pitchFamily="34" charset="-122"/>
                          <a:cs typeface="Arial" pitchFamily="34" charset="-120"/>
                        </a:rPr>
                        <a:t>Vehicle</a:t>
                      </a:r>
                      <a:endParaRPr lang="en-US" sz="1600" dirty="0">
                        <a:latin typeface="Arial" charset="0"/>
                        <a:ea typeface="Arial" charset="0"/>
                        <a:cs typeface="Arial" charset="0"/>
                      </a:endParaRPr>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1600" b="1" dirty="0">
                          <a:solidFill>
                            <a:srgbClr val="FFFFFF"/>
                          </a:solidFill>
                          <a:latin typeface="Arial" pitchFamily="34" charset="0"/>
                          <a:ea typeface="Arial" pitchFamily="34" charset="-122"/>
                          <a:cs typeface="Arial" pitchFamily="34" charset="-120"/>
                        </a:rPr>
                        <a:t>Payload to LEO</a:t>
                      </a:r>
                      <a:endParaRPr lang="en-US" sz="1600" dirty="0">
                        <a:latin typeface="Arial" charset="0"/>
                        <a:ea typeface="Arial" charset="0"/>
                        <a:cs typeface="Arial" charset="0"/>
                      </a:endParaRPr>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1600" b="1" dirty="0">
                          <a:solidFill>
                            <a:srgbClr val="FFFFFF"/>
                          </a:solidFill>
                          <a:latin typeface="Arial" pitchFamily="34" charset="0"/>
                          <a:ea typeface="Arial" pitchFamily="34" charset="-122"/>
                          <a:cs typeface="Arial" pitchFamily="34" charset="-120"/>
                        </a:rPr>
                        <a:t>Est. Cost/kg</a:t>
                      </a:r>
                      <a:endParaRPr lang="en-US" sz="1600" dirty="0">
                        <a:latin typeface="Arial" charset="0"/>
                        <a:ea typeface="Arial" charset="0"/>
                        <a:cs typeface="Arial" charset="0"/>
                      </a:endParaRPr>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1600" b="1" dirty="0">
                          <a:solidFill>
                            <a:srgbClr val="FFFFFF"/>
                          </a:solidFill>
                          <a:latin typeface="Arial" pitchFamily="34" charset="0"/>
                          <a:ea typeface="Arial" pitchFamily="34" charset="-122"/>
                          <a:cs typeface="Arial" pitchFamily="34" charset="-120"/>
                        </a:rPr>
                        <a:t>Reusability</a:t>
                      </a:r>
                      <a:endParaRPr lang="en-US" sz="1600" dirty="0">
                        <a:latin typeface="Arial" charset="0"/>
                        <a:ea typeface="Arial" charset="0"/>
                        <a:cs typeface="Arial" charset="0"/>
                      </a:endParaRPr>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2A4A"/>
                    </a:solidFill>
                  </a:tcPr>
                </a:tc>
              </a:tr>
              <a:tr h="548640">
                <a:tc>
                  <a:txBody>
                    <a:bodyPr/>
                    <a:lstStyle/>
                    <a:p>
                      <a:pPr algn="ctr" indent="0" marL="0">
                        <a:buNone/>
                      </a:pPr>
                      <a:r>
                        <a:rPr lang="en-US" sz="1600" dirty="0">
                          <a:solidFill>
                            <a:srgbClr val="2D3436"/>
                          </a:solidFill>
                        </a:rPr>
                        <a:t>Falcon 9</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5F7FA"/>
                    </a:solidFill>
                  </a:tcPr>
                </a:tc>
                <a:tc>
                  <a:txBody>
                    <a:bodyPr/>
                    <a:lstStyle/>
                    <a:p>
                      <a:pPr algn="ctr" indent="0" marL="0">
                        <a:buNone/>
                      </a:pPr>
                      <a:r>
                        <a:rPr lang="en-US" sz="1600" dirty="0">
                          <a:solidFill>
                            <a:srgbClr val="2D3436"/>
                          </a:solidFill>
                        </a:rPr>
                        <a:t>22,800 kg</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5F7FA"/>
                    </a:solidFill>
                  </a:tcPr>
                </a:tc>
                <a:tc>
                  <a:txBody>
                    <a:bodyPr/>
                    <a:lstStyle/>
                    <a:p>
                      <a:pPr algn="ctr" indent="0" marL="0">
                        <a:buNone/>
                      </a:pPr>
                      <a:r>
                        <a:rPr lang="en-US" sz="1600" dirty="0">
                          <a:solidFill>
                            <a:srgbClr val="2D3436"/>
                          </a:solidFill>
                        </a:rPr>
                        <a:t>$2,600</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5F7FA"/>
                    </a:solidFill>
                  </a:tcPr>
                </a:tc>
                <a:tc>
                  <a:txBody>
                    <a:bodyPr/>
                    <a:lstStyle/>
                    <a:p>
                      <a:pPr algn="ctr" indent="0" marL="0">
                        <a:buNone/>
                      </a:pPr>
                      <a:r>
                        <a:rPr lang="en-US" sz="1600" dirty="0">
                          <a:solidFill>
                            <a:srgbClr val="2D3436"/>
                          </a:solidFill>
                        </a:rPr>
                        <a:t>High</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5F7FA"/>
                    </a:solidFill>
                  </a:tcPr>
                </a:tc>
              </a:tr>
              <a:tr h="548640">
                <a:tc>
                  <a:txBody>
                    <a:bodyPr/>
                    <a:lstStyle/>
                    <a:p>
                      <a:pPr algn="ctr" indent="0" marL="0">
                        <a:buNone/>
                      </a:pPr>
                      <a:r>
                        <a:rPr lang="en-US" sz="1600" dirty="0">
                          <a:solidFill>
                            <a:srgbClr val="2D3436"/>
                          </a:solidFill>
                        </a:rPr>
                        <a:t>Starship</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600" dirty="0">
                          <a:solidFill>
                            <a:srgbClr val="2D3436"/>
                          </a:solidFill>
                        </a:rPr>
                        <a:t>150,000+ kg</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600" dirty="0">
                          <a:solidFill>
                            <a:srgbClr val="2D3436"/>
                          </a:solidFill>
                        </a:rPr>
                        <a:t>&lt;$200 (Target)</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600" dirty="0">
                          <a:solidFill>
                            <a:srgbClr val="2D3436"/>
                          </a:solidFill>
                        </a:rPr>
                        <a:t>Full</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r>
              <a:tr h="548640">
                <a:tc>
                  <a:txBody>
                    <a:bodyPr/>
                    <a:lstStyle/>
                    <a:p>
                      <a:pPr algn="ctr" indent="0" marL="0">
                        <a:buNone/>
                      </a:pPr>
                      <a:r>
                        <a:rPr lang="en-US" sz="1600" dirty="0">
                          <a:solidFill>
                            <a:srgbClr val="2D3436"/>
                          </a:solidFill>
                        </a:rPr>
                        <a:t>Ariane 6</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5F7FA"/>
                    </a:solidFill>
                  </a:tcPr>
                </a:tc>
                <a:tc>
                  <a:txBody>
                    <a:bodyPr/>
                    <a:lstStyle/>
                    <a:p>
                      <a:pPr algn="ctr" indent="0" marL="0">
                        <a:buNone/>
                      </a:pPr>
                      <a:r>
                        <a:rPr lang="en-US" sz="1600" dirty="0">
                          <a:solidFill>
                            <a:srgbClr val="2D3436"/>
                          </a:solidFill>
                        </a:rPr>
                        <a:t>21,650 kg</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5F7FA"/>
                    </a:solidFill>
                  </a:tcPr>
                </a:tc>
                <a:tc>
                  <a:txBody>
                    <a:bodyPr/>
                    <a:lstStyle/>
                    <a:p>
                      <a:pPr algn="ctr" indent="0" marL="0">
                        <a:buNone/>
                      </a:pPr>
                      <a:r>
                        <a:rPr lang="en-US" sz="1600" dirty="0">
                          <a:solidFill>
                            <a:srgbClr val="2D3436"/>
                          </a:solidFill>
                        </a:rPr>
                        <a:t>$8,000</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5F7FA"/>
                    </a:solidFill>
                  </a:tcPr>
                </a:tc>
                <a:tc>
                  <a:txBody>
                    <a:bodyPr/>
                    <a:lstStyle/>
                    <a:p>
                      <a:pPr algn="ctr" indent="0" marL="0">
                        <a:buNone/>
                      </a:pPr>
                      <a:r>
                        <a:rPr lang="en-US" sz="1600" dirty="0">
                          <a:solidFill>
                            <a:srgbClr val="2D3436"/>
                          </a:solidFill>
                        </a:rPr>
                        <a:t>None</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5F7FA"/>
                    </a:solidFill>
                  </a:tcPr>
                </a:tc>
              </a:tr>
              <a:tr h="548640">
                <a:tc>
                  <a:txBody>
                    <a:bodyPr/>
                    <a:lstStyle/>
                    <a:p>
                      <a:pPr algn="ctr" indent="0" marL="0">
                        <a:buNone/>
                      </a:pPr>
                      <a:r>
                        <a:rPr lang="en-US" sz="1600" dirty="0">
                          <a:solidFill>
                            <a:srgbClr val="2D3436"/>
                          </a:solidFill>
                        </a:rPr>
                        <a:t>Vulcan Centaur</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600" dirty="0">
                          <a:solidFill>
                            <a:srgbClr val="2D3436"/>
                          </a:solidFill>
                        </a:rPr>
                        <a:t>27,200 kg</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600" dirty="0">
                          <a:solidFill>
                            <a:srgbClr val="2D3436"/>
                          </a:solidFill>
                        </a:rPr>
                        <a:t>$4,000</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600" dirty="0">
                          <a:solidFill>
                            <a:srgbClr val="2D3436"/>
                          </a:solidFill>
                        </a:rPr>
                        <a:t>Partial (Future)</a:t>
                      </a:r>
                      <a:endParaRPr lang="en-US" sz="1600" dirty="0"/>
                    </a:p>
                  </a:txBody>
                  <a:tcPr marL="91440" marR="91440" marT="45720" marB="4572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r>
            </a:tbl>
          </a:graphicData>
        </a:graphic>
      </p:graphicFrame>
      <p:sp>
        <p:nvSpPr>
          <p:cNvPr id="5" name="Text 2"/>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6" name="Text 3"/>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1B2A4A"/>
          </a:solidFill>
          <a:ln/>
        </p:spPr>
      </p:sp>
      <p:sp>
        <p:nvSpPr>
          <p:cNvPr id="3" name="Text 1"/>
          <p:cNvSpPr/>
          <p:nvPr/>
        </p:nvSpPr>
        <p:spPr>
          <a:xfrm>
            <a:off x="457200" y="365760"/>
            <a:ext cx="8229600" cy="731520"/>
          </a:xfrm>
          <a:prstGeom prst="rect">
            <a:avLst/>
          </a:prstGeom>
          <a:noFill/>
          <a:ln/>
        </p:spPr>
        <p:txBody>
          <a:bodyPr wrap="square" rtlCol="0" anchor="t"/>
          <a:lstStyle/>
          <a:p>
            <a:pPr indent="0" marL="0">
              <a:buNone/>
            </a:pPr>
            <a:r>
              <a:rPr lang="en-US" sz="3200" b="1" dirty="0">
                <a:solidFill>
                  <a:srgbClr val="1B2A4A"/>
                </a:solidFill>
                <a:latin typeface="Arial" pitchFamily="34" charset="0"/>
                <a:ea typeface="Arial" pitchFamily="34" charset="-122"/>
                <a:cs typeface="Arial" pitchFamily="34" charset="-120"/>
              </a:rPr>
              <a:t>The Constellation Era</a:t>
            </a:r>
            <a:endParaRPr lang="en-US" sz="3200" dirty="0"/>
          </a:p>
        </p:txBody>
      </p:sp>
      <p:graphicFrame>
        <p:nvGraphicFramePr>
          <p:cNvPr id="4" name="Chart 0" descr=""/>
          <p:cNvGraphicFramePr/>
          <p:nvPr/>
        </p:nvGraphicFramePr>
        <p:xfrm>
          <a:off x="457200" y="1371600"/>
          <a:ext cx="8229600" cy="41148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57200" y="6309360"/>
            <a:ext cx="3657600" cy="274320"/>
          </a:xfrm>
          <a:prstGeom prst="rect">
            <a:avLst/>
          </a:prstGeom>
          <a:noFill/>
          <a:ln/>
        </p:spPr>
        <p:txBody>
          <a:bodyPr wrap="square" rtlCol="0" anchor="ctr"/>
          <a:lstStyle/>
          <a:p>
            <a:pPr indent="0" marL="0">
              <a:buNone/>
            </a:pPr>
            <a:r>
              <a:rPr lang="en-US" sz="1000" dirty="0">
                <a:solidFill>
                  <a:srgbClr val="888888"/>
                </a:solidFill>
                <a:latin typeface="Arial" pitchFamily="34" charset="0"/>
                <a:ea typeface="Arial" pitchFamily="34" charset="-122"/>
                <a:cs typeface="Arial" pitchFamily="34" charset="-120"/>
              </a:rPr>
              <a:t>The Economics of Space Exploration</a:t>
            </a:r>
            <a:endParaRPr lang="en-US" sz="1000" dirty="0"/>
          </a:p>
        </p:txBody>
      </p:sp>
      <p:sp>
        <p:nvSpPr>
          <p:cNvPr id="6" name="Text 3"/>
          <p:cNvSpPr/>
          <p:nvPr/>
        </p:nvSpPr>
        <p:spPr>
          <a:xfrm>
            <a:off x="8046720" y="6309360"/>
            <a:ext cx="914400" cy="274320"/>
          </a:xfrm>
          <a:prstGeom prst="rect">
            <a:avLst/>
          </a:prstGeom>
          <a:noFill/>
          <a:ln/>
        </p:spPr>
        <p:txBody>
          <a:bodyPr wrap="square" rtlCol="0" anchor="ctr"/>
          <a:lstStyle/>
          <a:p>
            <a:pPr algn="r" indent="0" marL="0">
              <a:buNone/>
            </a:pPr>
            <a:r>
              <a:rPr lang="en-US" sz="1000" dirty="0">
                <a:solidFill>
                  <a:srgbClr val="888888"/>
                </a:solidFill>
                <a:latin typeface="Arial" pitchFamily="34" charset="0"/>
                <a:ea typeface="Arial" pitchFamily="34" charset="-122"/>
                <a:cs typeface="Arial" pitchFamily="34" charset="-120"/>
              </a:rPr>
              <a:t>gemini-3.1-pro-preview</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Economics of Space Exploration</dc:title>
  <dc:subject>PptxGenJS Presentation</dc:subject>
  <dc:creator>gemini-3.1-pro-preview</dc:creator>
  <cp:lastModifiedBy>gemini-3.1-pro-preview</cp:lastModifiedBy>
  <cp:revision>1</cp:revision>
  <dcterms:created xsi:type="dcterms:W3CDTF">2026-04-09T05:45:44Z</dcterms:created>
  <dcterms:modified xsi:type="dcterms:W3CDTF">2026-04-09T05:45:44Z</dcterms:modified>
</cp:coreProperties>
</file>